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4"/>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086"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83EA98-7F2A-4E25-AFB1-B24778C3DB2B}" type="datetimeFigureOut">
              <a:rPr lang="en-US" smtClean="0"/>
              <a:pPr/>
              <a:t>2/19/2022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4935A5-EF3F-4DEF-B187-4D74D56AF09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00B14D-787E-4B38-939F-4DCF9438E254}" type="datetimeFigureOut">
              <a:rPr lang="en-US" smtClean="0"/>
              <a:pPr/>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00B14D-787E-4B38-939F-4DCF9438E254}" type="datetimeFigureOut">
              <a:rPr lang="en-US" smtClean="0"/>
              <a:pPr/>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00B14D-787E-4B38-939F-4DCF9438E254}" type="datetimeFigureOut">
              <a:rPr lang="en-US" smtClean="0"/>
              <a:pPr/>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00B14D-787E-4B38-939F-4DCF9438E254}" type="datetimeFigureOut">
              <a:rPr lang="en-US" smtClean="0"/>
              <a:pPr/>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00B14D-787E-4B38-939F-4DCF9438E254}" type="datetimeFigureOut">
              <a:rPr lang="en-US" smtClean="0"/>
              <a:pPr/>
              <a:t>2/19/2022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00B14D-787E-4B38-939F-4DCF9438E254}" type="datetimeFigureOut">
              <a:rPr lang="en-US" smtClean="0"/>
              <a:pPr/>
              <a:t>2/19/2022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0B14D-787E-4B38-939F-4DCF9438E254}" type="datetimeFigureOut">
              <a:rPr lang="en-US" smtClean="0"/>
              <a:pPr/>
              <a:t>2/19/2022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00B14D-787E-4B38-939F-4DCF9438E254}" type="datetimeFigureOut">
              <a:rPr lang="en-US" smtClean="0"/>
              <a:pPr/>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00B14D-787E-4B38-939F-4DCF9438E254}" type="datetimeFigureOut">
              <a:rPr lang="en-US" smtClean="0"/>
              <a:pPr/>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00B14D-787E-4B38-939F-4DCF9438E254}" type="datetimeFigureOut">
              <a:rPr lang="en-US" smtClean="0"/>
              <a:pPr/>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00B14D-787E-4B38-939F-4DCF9438E254}" type="datetimeFigureOut">
              <a:rPr lang="en-US" smtClean="0"/>
              <a:pPr/>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7A315C-5F1A-49C7-9859-3F9A209734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0B14D-787E-4B38-939F-4DCF9438E254}" type="datetimeFigureOut">
              <a:rPr lang="en-US" smtClean="0"/>
              <a:pPr/>
              <a:t>2/19/2022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7A315C-5F1A-49C7-9859-3F9A209734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ownloads\gdc.jpg"/>
          <p:cNvPicPr>
            <a:picLocks noChangeAspect="1" noChangeArrowheads="1"/>
          </p:cNvPicPr>
          <p:nvPr/>
        </p:nvPicPr>
        <p:blipFill>
          <a:blip r:embed="rId2"/>
          <a:srcRect/>
          <a:stretch>
            <a:fillRect/>
          </a:stretch>
        </p:blipFill>
        <p:spPr bwMode="auto">
          <a:xfrm>
            <a:off x="3071802" y="1785926"/>
            <a:ext cx="2786082" cy="2143140"/>
          </a:xfrm>
          <a:prstGeom prst="rect">
            <a:avLst/>
          </a:prstGeom>
          <a:noFill/>
        </p:spPr>
      </p:pic>
      <p:sp>
        <p:nvSpPr>
          <p:cNvPr id="5" name="TextBox 4"/>
          <p:cNvSpPr txBox="1"/>
          <p:nvPr/>
        </p:nvSpPr>
        <p:spPr>
          <a:xfrm>
            <a:off x="0" y="642918"/>
            <a:ext cx="9144000" cy="1138773"/>
          </a:xfrm>
          <a:prstGeom prst="rect">
            <a:avLst/>
          </a:prstGeom>
          <a:noFill/>
        </p:spPr>
        <p:txBody>
          <a:bodyPr wrap="square" rtlCol="0">
            <a:spAutoFit/>
          </a:bodyPr>
          <a:lstStyle/>
          <a:p>
            <a:r>
              <a:rPr lang="en-US" sz="2800" dirty="0"/>
              <a:t> </a:t>
            </a:r>
            <a:r>
              <a:rPr lang="en-US" sz="2800" dirty="0" smtClean="0"/>
              <a:t>                      </a:t>
            </a:r>
          </a:p>
          <a:p>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DEPARTMENT OF MATHEMATICS</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TextBox 6"/>
          <p:cNvSpPr txBox="1"/>
          <p:nvPr/>
        </p:nvSpPr>
        <p:spPr>
          <a:xfrm>
            <a:off x="1714480" y="3929066"/>
            <a:ext cx="6929486" cy="707886"/>
          </a:xfrm>
          <a:prstGeom prst="rect">
            <a:avLst/>
          </a:prstGeom>
          <a:noFill/>
        </p:spPr>
        <p:txBody>
          <a:bodyPr wrap="square" rtlCol="0">
            <a:spAutoFit/>
          </a:bodyPr>
          <a:lstStyle/>
          <a:p>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0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S.G.G.S.J GOVT. COLLEGE </a:t>
            </a:r>
            <a:endParaRPr lang="en-US" sz="40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TextBox 7"/>
          <p:cNvSpPr txBox="1"/>
          <p:nvPr/>
        </p:nvSpPr>
        <p:spPr>
          <a:xfrm>
            <a:off x="2000232" y="4643446"/>
            <a:ext cx="4143404" cy="707886"/>
          </a:xfrm>
          <a:prstGeom prst="rect">
            <a:avLst/>
          </a:prstGeom>
          <a:noFill/>
        </p:spPr>
        <p:txBody>
          <a:bodyPr wrap="square" rtlCol="0">
            <a:spAutoFit/>
          </a:bodyPr>
          <a:lstStyle/>
          <a:p>
            <a:r>
              <a:rPr lang="en-US" sz="4000" b="1" dirty="0" smtClean="0">
                <a:effectLst>
                  <a:outerShdw blurRad="38100" dist="38100" dir="2700000" algn="tl">
                    <a:srgbClr val="000000">
                      <a:alpha val="43137"/>
                    </a:srgbClr>
                  </a:outerShdw>
                </a:effectLst>
              </a:rPr>
              <a:t>       </a:t>
            </a:r>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PAONTA SAHIB</a:t>
            </a:r>
            <a:endParaRPr lang="en-US" sz="40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extBox 1"/>
          <p:cNvSpPr txBox="1"/>
          <p:nvPr/>
        </p:nvSpPr>
        <p:spPr>
          <a:xfrm>
            <a:off x="0" y="357166"/>
            <a:ext cx="9001156" cy="1015663"/>
          </a:xfrm>
          <a:prstGeom prst="rect">
            <a:avLst/>
          </a:prstGeom>
          <a:noFill/>
        </p:spPr>
        <p:txBody>
          <a:bodyPr wrap="square" rtlCol="0">
            <a:spAutoFit/>
          </a:bodyPr>
          <a:lstStyle/>
          <a:p>
            <a:r>
              <a:rPr lang="en-US" sz="4000" b="1" dirty="0" smtClean="0">
                <a:effectLst>
                  <a:outerShdw blurRad="38100" dist="38100" dir="2700000" algn="tl">
                    <a:srgbClr val="000000">
                      <a:alpha val="43137"/>
                    </a:srgbClr>
                  </a:outerShdw>
                </a:effectLst>
              </a:rPr>
              <a:t> COURCE NAME </a:t>
            </a:r>
            <a:r>
              <a:rPr lang="en-US" sz="6000" b="1" dirty="0" smtClean="0">
                <a:effectLst>
                  <a:outerShdw blurRad="38100" dist="38100" dir="2700000" algn="tl">
                    <a:srgbClr val="000000">
                      <a:alpha val="43137"/>
                    </a:srgbClr>
                  </a:outerShdw>
                </a:effectLst>
              </a:rPr>
              <a:t>:-</a:t>
            </a: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a:t>
            </a: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NTEGRAL</a:t>
            </a:r>
            <a:r>
              <a:rPr lang="en-US" sz="4400" b="1" dirty="0" smtClean="0">
                <a:effectLst>
                  <a:outerShdw blurRad="38100" dist="38100" dir="2700000" algn="tl">
                    <a:srgbClr val="000000">
                      <a:alpha val="43137"/>
                    </a:srgbClr>
                  </a:outerShdw>
                </a:effectLst>
              </a:rPr>
              <a:t> CALCULUS</a:t>
            </a:r>
            <a:r>
              <a:rPr lang="en-US" sz="6000" b="1" dirty="0" smtClean="0">
                <a:effectLst>
                  <a:outerShdw blurRad="38100" dist="38100" dir="2700000" algn="tl">
                    <a:srgbClr val="000000">
                      <a:alpha val="43137"/>
                    </a:srgbClr>
                  </a:outerShdw>
                </a:effectLst>
              </a:rPr>
              <a:t> </a:t>
            </a:r>
            <a:endParaRPr lang="en-US" sz="6000" b="1" dirty="0">
              <a:effectLst>
                <a:outerShdw blurRad="38100" dist="38100" dir="2700000" algn="tl">
                  <a:srgbClr val="000000">
                    <a:alpha val="43137"/>
                  </a:srgbClr>
                </a:outerShdw>
              </a:effectLst>
            </a:endParaRPr>
          </a:p>
        </p:txBody>
      </p:sp>
      <p:sp>
        <p:nvSpPr>
          <p:cNvPr id="3" name="TextBox 2"/>
          <p:cNvSpPr txBox="1"/>
          <p:nvPr/>
        </p:nvSpPr>
        <p:spPr>
          <a:xfrm>
            <a:off x="0" y="1643050"/>
            <a:ext cx="9144000" cy="3385542"/>
          </a:xfrm>
          <a:prstGeom prst="rect">
            <a:avLst/>
          </a:prstGeom>
          <a:noFill/>
        </p:spPr>
        <p:txBody>
          <a:bodyPr wrap="square" rtlCol="0">
            <a:spAutoFit/>
          </a:bodyPr>
          <a:lstStyle/>
          <a:p>
            <a:endParaRPr lang="en-US" sz="4000" b="1" dirty="0" smtClean="0">
              <a:effectLst>
                <a:outerShdw blurRad="38100" dist="38100" dir="2700000" algn="tl">
                  <a:srgbClr val="000000">
                    <a:alpha val="43137"/>
                  </a:srgbClr>
                </a:outerShdw>
              </a:effectLst>
            </a:endParaRPr>
          </a:p>
          <a:p>
            <a:endParaRPr lang="en-US" sz="4000" b="1" dirty="0">
              <a:effectLst>
                <a:outerShdw blurRad="38100" dist="38100" dir="2700000" algn="tl">
                  <a:srgbClr val="000000">
                    <a:alpha val="43137"/>
                  </a:srgbClr>
                </a:outerShdw>
              </a:effectLst>
            </a:endParaRPr>
          </a:p>
          <a:p>
            <a:endParaRPr lang="en-US" sz="4000" b="1" dirty="0" smtClean="0">
              <a:effectLst>
                <a:outerShdw blurRad="38100" dist="38100" dir="2700000" algn="tl">
                  <a:srgbClr val="000000">
                    <a:alpha val="43137"/>
                  </a:srgbClr>
                </a:outerShdw>
              </a:effectLst>
            </a:endParaRPr>
          </a:p>
          <a:p>
            <a:endParaRPr lang="en-US" sz="4000" b="1" dirty="0">
              <a:effectLst>
                <a:outerShdw blurRad="38100" dist="38100" dir="2700000" algn="tl">
                  <a:srgbClr val="000000">
                    <a:alpha val="43137"/>
                  </a:srgbClr>
                </a:outerShdw>
              </a:effectLst>
            </a:endParaRPr>
          </a:p>
          <a:p>
            <a:r>
              <a:rPr lang="en-US" sz="4000" b="1" dirty="0" smtClean="0">
                <a:effectLst>
                  <a:outerShdw blurRad="38100" dist="38100" dir="2700000" algn="tl">
                    <a:srgbClr val="000000">
                      <a:alpha val="43137"/>
                    </a:srgbClr>
                  </a:outerShdw>
                </a:effectLst>
              </a:rPr>
              <a:t>COURCE CODE </a:t>
            </a:r>
            <a:r>
              <a:rPr lang="en-US" sz="5400" b="1" dirty="0" smtClean="0">
                <a:solidFill>
                  <a:schemeClr val="bg1">
                    <a:lumMod val="95000"/>
                  </a:schemeClr>
                </a:solidFill>
                <a:effectLst>
                  <a:outerShdw blurRad="38100" dist="38100" dir="2700000" algn="tl">
                    <a:srgbClr val="000000">
                      <a:alpha val="43137"/>
                    </a:srgbClr>
                  </a:outerShdw>
                </a:effectLst>
              </a:rPr>
              <a:t>:- MATH309TH</a:t>
            </a:r>
            <a:endParaRPr lang="en-US" sz="5400" b="1" dirty="0">
              <a:solidFill>
                <a:schemeClr val="bg1">
                  <a:lumMod val="95000"/>
                </a:schemeClr>
              </a:solidFill>
              <a:effectLst>
                <a:outerShdw blurRad="38100" dist="38100" dir="2700000" algn="tl">
                  <a:srgbClr val="000000">
                    <a:alpha val="43137"/>
                  </a:srgbClr>
                </a:outerShdw>
              </a:effectLst>
            </a:endParaRPr>
          </a:p>
        </p:txBody>
      </p:sp>
      <p:pic>
        <p:nvPicPr>
          <p:cNvPr id="2050" name="Picture 2" descr="D:\Downloads\integral.png"/>
          <p:cNvPicPr>
            <a:picLocks noChangeAspect="1" noChangeArrowheads="1"/>
          </p:cNvPicPr>
          <p:nvPr/>
        </p:nvPicPr>
        <p:blipFill>
          <a:blip r:embed="rId2">
            <a:duotone>
              <a:prstClr val="black"/>
              <a:srgbClr val="66FF66">
                <a:tint val="45000"/>
                <a:satMod val="400000"/>
              </a:srgbClr>
            </a:duotone>
          </a:blip>
          <a:srcRect/>
          <a:stretch>
            <a:fillRect/>
          </a:stretch>
        </p:blipFill>
        <p:spPr bwMode="auto">
          <a:xfrm>
            <a:off x="1643042" y="1928802"/>
            <a:ext cx="5214974" cy="1778644"/>
          </a:xfrm>
          <a:prstGeom prst="rect">
            <a:avLst/>
          </a:prstGeom>
        </p:spPr>
        <p:style>
          <a:lnRef idx="2">
            <a:schemeClr val="accent3">
              <a:shade val="50000"/>
            </a:schemeClr>
          </a:lnRef>
          <a:fillRef idx="1">
            <a:schemeClr val="accent3"/>
          </a:fillRef>
          <a:effectRef idx="0">
            <a:schemeClr val="accent3"/>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14678" y="500042"/>
            <a:ext cx="2214578" cy="646331"/>
          </a:xfrm>
          <a:prstGeom prst="rect">
            <a:avLst/>
          </a:prstGeom>
          <a:noFill/>
        </p:spPr>
        <p:txBody>
          <a:bodyPr wrap="square" rtlCol="0">
            <a:spAutoFit/>
          </a:bodyPr>
          <a:lstStyle/>
          <a:p>
            <a:r>
              <a:rPr lang="en-US" sz="3600" b="1" dirty="0" smtClean="0">
                <a:effectLst>
                  <a:outerShdw blurRad="38100" dist="38100" dir="2700000" algn="tl">
                    <a:srgbClr val="000000">
                      <a:alpha val="43137"/>
                    </a:srgbClr>
                  </a:outerShdw>
                </a:effectLst>
              </a:rPr>
              <a:t>CONTENT</a:t>
            </a:r>
            <a:r>
              <a:rPr lang="en-US" sz="3600" dirty="0" smtClean="0"/>
              <a:t> </a:t>
            </a:r>
            <a:endParaRPr lang="en-US" sz="3600" dirty="0"/>
          </a:p>
        </p:txBody>
      </p:sp>
      <p:sp>
        <p:nvSpPr>
          <p:cNvPr id="4" name="TextBox 3"/>
          <p:cNvSpPr txBox="1"/>
          <p:nvPr/>
        </p:nvSpPr>
        <p:spPr>
          <a:xfrm>
            <a:off x="0" y="1142984"/>
            <a:ext cx="9144000" cy="4862870"/>
          </a:xfrm>
          <a:prstGeom prst="rect">
            <a:avLst/>
          </a:prstGeom>
          <a:noFill/>
        </p:spPr>
        <p:txBody>
          <a:bodyPr wrap="square" rtlCol="0">
            <a:spAutoFit/>
          </a:bodyPr>
          <a:lstStyle/>
          <a:p>
            <a:r>
              <a:rPr lang="en-US" sz="2400" b="1" dirty="0" smtClean="0">
                <a:solidFill>
                  <a:srgbClr val="7030A0"/>
                </a:solidFill>
                <a:effectLst>
                  <a:outerShdw blurRad="38100" dist="38100" dir="2700000" algn="tl">
                    <a:srgbClr val="000000">
                      <a:alpha val="43137"/>
                    </a:srgbClr>
                  </a:outerShdw>
                </a:effectLst>
              </a:rPr>
              <a:t>1. INTRODUCTION</a:t>
            </a:r>
          </a:p>
          <a:p>
            <a:endParaRPr lang="en-US" sz="2400" b="1" dirty="0">
              <a:solidFill>
                <a:srgbClr val="7030A0"/>
              </a:solidFill>
              <a:effectLst>
                <a:outerShdw blurRad="38100" dist="38100" dir="2700000" algn="tl">
                  <a:srgbClr val="000000">
                    <a:alpha val="43137"/>
                  </a:srgbClr>
                </a:outerShdw>
              </a:effectLst>
            </a:endParaRPr>
          </a:p>
          <a:p>
            <a:r>
              <a:rPr lang="en-US" sz="2400" b="1" dirty="0" smtClean="0">
                <a:solidFill>
                  <a:srgbClr val="7030A0"/>
                </a:solidFill>
                <a:effectLst>
                  <a:outerShdw blurRad="38100" dist="38100" dir="2700000" algn="tl">
                    <a:srgbClr val="000000">
                      <a:alpha val="43137"/>
                    </a:srgbClr>
                  </a:outerShdw>
                </a:effectLst>
              </a:rPr>
              <a:t>2. CURVE </a:t>
            </a:r>
          </a:p>
          <a:p>
            <a:endParaRPr lang="en-US" sz="2400" b="1" dirty="0" smtClean="0">
              <a:solidFill>
                <a:srgbClr val="7030A0"/>
              </a:solidFill>
              <a:effectLst>
                <a:outerShdw blurRad="38100" dist="38100" dir="2700000" algn="tl">
                  <a:srgbClr val="000000">
                    <a:alpha val="43137"/>
                  </a:srgbClr>
                </a:outerShdw>
              </a:effectLst>
            </a:endParaRPr>
          </a:p>
          <a:p>
            <a:r>
              <a:rPr lang="en-US" sz="2400" b="1" dirty="0" smtClean="0">
                <a:solidFill>
                  <a:srgbClr val="7030A0"/>
                </a:solidFill>
                <a:effectLst>
                  <a:outerShdw blurRad="38100" dist="38100" dir="2700000" algn="tl">
                    <a:srgbClr val="000000">
                      <a:alpha val="43137"/>
                    </a:srgbClr>
                  </a:outerShdw>
                </a:effectLst>
              </a:rPr>
              <a:t>3. LENGTH OF CURVE </a:t>
            </a:r>
          </a:p>
          <a:p>
            <a:endParaRPr lang="en-US" sz="2400" b="1" dirty="0">
              <a:solidFill>
                <a:srgbClr val="7030A0"/>
              </a:solidFill>
              <a:effectLst>
                <a:outerShdw blurRad="38100" dist="38100" dir="2700000" algn="tl">
                  <a:srgbClr val="000000">
                    <a:alpha val="43137"/>
                  </a:srgbClr>
                </a:outerShdw>
              </a:effectLst>
            </a:endParaRPr>
          </a:p>
          <a:p>
            <a:r>
              <a:rPr lang="en-US" sz="2400" b="1" dirty="0" smtClean="0">
                <a:solidFill>
                  <a:srgbClr val="7030A0"/>
                </a:solidFill>
                <a:effectLst>
                  <a:outerShdw blurRad="38100" dist="38100" dir="2700000" algn="tl">
                    <a:srgbClr val="000000">
                      <a:alpha val="43137"/>
                    </a:srgbClr>
                  </a:outerShdw>
                </a:effectLst>
              </a:rPr>
              <a:t>4. RECTIFIABLE  CURVE </a:t>
            </a:r>
          </a:p>
          <a:p>
            <a:endParaRPr lang="en-US" sz="2400" b="1" dirty="0">
              <a:solidFill>
                <a:srgbClr val="7030A0"/>
              </a:solidFill>
              <a:effectLst>
                <a:outerShdw blurRad="38100" dist="38100" dir="2700000" algn="tl">
                  <a:srgbClr val="000000">
                    <a:alpha val="43137"/>
                  </a:srgbClr>
                </a:outerShdw>
              </a:effectLst>
            </a:endParaRPr>
          </a:p>
          <a:p>
            <a:r>
              <a:rPr lang="en-US" sz="2400" b="1" dirty="0" smtClean="0">
                <a:solidFill>
                  <a:srgbClr val="7030A0"/>
                </a:solidFill>
                <a:effectLst>
                  <a:outerShdw blurRad="38100" dist="38100" dir="2700000" algn="tl">
                    <a:srgbClr val="000000">
                      <a:alpha val="43137"/>
                    </a:srgbClr>
                  </a:outerShdw>
                </a:effectLst>
              </a:rPr>
              <a:t>5. RECTIFICATION </a:t>
            </a:r>
          </a:p>
          <a:p>
            <a:endParaRPr lang="en-US" sz="2400" b="1" dirty="0">
              <a:solidFill>
                <a:srgbClr val="7030A0"/>
              </a:solidFill>
              <a:effectLst>
                <a:outerShdw blurRad="38100" dist="38100" dir="2700000" algn="tl">
                  <a:srgbClr val="000000">
                    <a:alpha val="43137"/>
                  </a:srgbClr>
                </a:outerShdw>
              </a:effectLst>
            </a:endParaRPr>
          </a:p>
          <a:p>
            <a:r>
              <a:rPr lang="en-US" sz="2400" b="1" dirty="0" smtClean="0">
                <a:solidFill>
                  <a:srgbClr val="7030A0"/>
                </a:solidFill>
                <a:effectLst>
                  <a:outerShdw blurRad="38100" dist="38100" dir="2700000" algn="tl">
                    <a:srgbClr val="000000">
                      <a:alpha val="43137"/>
                    </a:srgbClr>
                  </a:outerShdw>
                </a:effectLst>
              </a:rPr>
              <a:t>6. ARC FORMULA FOR CARTESIAN EQUATION</a:t>
            </a:r>
          </a:p>
          <a:p>
            <a:r>
              <a:rPr lang="en-US" sz="2800" b="1" dirty="0" smtClean="0">
                <a:solidFill>
                  <a:srgbClr val="7030A0"/>
                </a:solidFill>
              </a:rPr>
              <a:t> </a:t>
            </a:r>
          </a:p>
          <a:p>
            <a:endParaRPr lang="en-US" dirty="0"/>
          </a:p>
        </p:txBody>
      </p:sp>
      <p:sp>
        <p:nvSpPr>
          <p:cNvPr id="6" name="TextBox 5"/>
          <p:cNvSpPr txBox="1"/>
          <p:nvPr/>
        </p:nvSpPr>
        <p:spPr>
          <a:xfrm>
            <a:off x="0" y="5572140"/>
            <a:ext cx="8215338" cy="461665"/>
          </a:xfrm>
          <a:prstGeom prst="rect">
            <a:avLst/>
          </a:prstGeom>
          <a:noFill/>
        </p:spPr>
        <p:txBody>
          <a:bodyPr wrap="square" rtlCol="0">
            <a:spAutoFit/>
          </a:bodyPr>
          <a:lstStyle/>
          <a:p>
            <a:r>
              <a:rPr lang="en-US" sz="2400" b="1" dirty="0" smtClean="0">
                <a:solidFill>
                  <a:srgbClr val="7030A0"/>
                </a:solidFill>
                <a:effectLst>
                  <a:outerShdw blurRad="38100" dist="38100" dir="2700000" algn="tl">
                    <a:srgbClr val="000000">
                      <a:alpha val="43137"/>
                    </a:srgbClr>
                  </a:outerShdw>
                </a:effectLst>
              </a:rPr>
              <a:t>7. Length of an arc of a plane curve with parametric equation </a:t>
            </a:r>
            <a:endParaRPr lang="en-US" sz="2400" b="1" dirty="0">
              <a:solidFill>
                <a:srgbClr val="7030A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071546"/>
            <a:ext cx="8501122" cy="5201424"/>
          </a:xfrm>
          <a:prstGeom prst="rect">
            <a:avLst/>
          </a:prstGeom>
        </p:spPr>
        <p:txBody>
          <a:bodyPr wrap="square">
            <a:spAutoFit/>
          </a:bodyPr>
          <a:lstStyle/>
          <a:p>
            <a:pPr marL="742950" indent="-742950">
              <a:buAutoNum type="arabicPeriod"/>
            </a:pPr>
            <a:r>
              <a:rPr lang="en-US" sz="4400" b="1" dirty="0" smtClean="0">
                <a:effectLst>
                  <a:outerShdw blurRad="38100" dist="38100" dir="2700000" algn="tl">
                    <a:srgbClr val="000000">
                      <a:alpha val="43137"/>
                    </a:srgbClr>
                  </a:outerShdw>
                </a:effectLst>
              </a:rPr>
              <a:t>Introduction :- </a:t>
            </a:r>
            <a:r>
              <a:rPr lang="en-US" sz="3200" b="1" dirty="0" smtClean="0"/>
              <a:t>Determining the length of a curve on a plane or in space is known as rectification of the curve. Rectification of curves is an important problem in    physics, computer graphics and engineering. Towards the middle of the seventeenth century </a:t>
            </a:r>
            <a:r>
              <a:rPr lang="en-US" sz="3200" b="1" u="sng" dirty="0" err="1" smtClean="0">
                <a:effectLst>
                  <a:outerShdw blurRad="38100" dist="38100" dir="2700000" algn="tl">
                    <a:srgbClr val="000000">
                      <a:alpha val="43137"/>
                    </a:srgbClr>
                  </a:outerShdw>
                </a:effectLst>
              </a:rPr>
              <a:t>Hendrik</a:t>
            </a:r>
            <a:r>
              <a:rPr lang="en-US" sz="3200" b="1" u="sng" dirty="0" smtClean="0">
                <a:effectLst>
                  <a:outerShdw blurRad="38100" dist="38100" dir="2700000" algn="tl">
                    <a:srgbClr val="000000">
                      <a:alpha val="43137"/>
                    </a:srgbClr>
                  </a:outerShdw>
                </a:effectLst>
              </a:rPr>
              <a:t> van </a:t>
            </a:r>
            <a:r>
              <a:rPr lang="en-US" sz="3200" b="1" u="sng" dirty="0" err="1" smtClean="0">
                <a:effectLst>
                  <a:outerShdw blurRad="38100" dist="38100" dir="2700000" algn="tl">
                    <a:srgbClr val="000000">
                      <a:alpha val="43137"/>
                    </a:srgbClr>
                  </a:outerShdw>
                </a:effectLst>
              </a:rPr>
              <a:t>Heuraet</a:t>
            </a:r>
            <a:r>
              <a:rPr lang="en-US" sz="3200" b="1" u="sng" dirty="0" smtClean="0">
                <a:effectLst>
                  <a:outerShdw blurRad="38100" dist="38100" dir="2700000" algn="tl">
                    <a:srgbClr val="000000">
                      <a:alpha val="43137"/>
                    </a:srgbClr>
                  </a:outerShdw>
                </a:effectLst>
              </a:rPr>
              <a:t> and Pierre de Fermat,</a:t>
            </a:r>
            <a:r>
              <a:rPr lang="en-US" sz="3200" b="1" dirty="0" smtClean="0"/>
              <a:t> the two eminent mathematicians invented independently the formula for rectification of curves on a plane</a:t>
            </a:r>
            <a:r>
              <a:rPr lang="en-US" sz="3200" dirty="0" smtClean="0"/>
              <a:t>.</a:t>
            </a:r>
            <a:endParaRPr lang="en-US" sz="3200" dirty="0"/>
          </a:p>
        </p:txBody>
      </p:sp>
      <p:sp>
        <p:nvSpPr>
          <p:cNvPr id="3" name="Minus 2"/>
          <p:cNvSpPr/>
          <p:nvPr/>
        </p:nvSpPr>
        <p:spPr>
          <a:xfrm>
            <a:off x="785786" y="1571612"/>
            <a:ext cx="3571900" cy="285752"/>
          </a:xfrm>
          <a:prstGeom prst="mathMinus">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b="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571480"/>
            <a:ext cx="8358246" cy="1508105"/>
          </a:xfrm>
          <a:prstGeom prst="rect">
            <a:avLst/>
          </a:prstGeom>
          <a:noFill/>
        </p:spPr>
        <p:txBody>
          <a:bodyPr wrap="square" rtlCol="0">
            <a:spAutoFit/>
          </a:bodyPr>
          <a:lstStyle/>
          <a:p>
            <a:r>
              <a:rPr lang="en-US" sz="3600" b="1" dirty="0" smtClean="0">
                <a:solidFill>
                  <a:srgbClr val="7030A0"/>
                </a:solidFill>
                <a:effectLst>
                  <a:outerShdw blurRad="38100" dist="38100" dir="2700000" algn="tl">
                    <a:srgbClr val="000000">
                      <a:alpha val="43137"/>
                    </a:srgbClr>
                  </a:outerShdw>
                </a:effectLst>
              </a:rPr>
              <a:t>2. Curve:- </a:t>
            </a:r>
            <a:r>
              <a:rPr lang="en-US" sz="2800" b="1" dirty="0" smtClean="0">
                <a:effectLst>
                  <a:outerShdw blurRad="38100" dist="38100" dir="2700000" algn="tl">
                    <a:srgbClr val="000000">
                      <a:alpha val="43137"/>
                    </a:srgbClr>
                  </a:outerShdw>
                </a:effectLst>
              </a:rPr>
              <a:t>Let f be a </a:t>
            </a:r>
            <a:r>
              <a:rPr lang="en-US" sz="2800" b="1" dirty="0" err="1" smtClean="0">
                <a:effectLst>
                  <a:outerShdw blurRad="38100" dist="38100" dir="2700000" algn="tl">
                    <a:srgbClr val="000000">
                      <a:alpha val="43137"/>
                    </a:srgbClr>
                  </a:outerShdw>
                </a:effectLst>
              </a:rPr>
              <a:t>continous</a:t>
            </a:r>
            <a:r>
              <a:rPr lang="en-US" sz="2800" b="1" dirty="0" smtClean="0">
                <a:effectLst>
                  <a:outerShdw blurRad="38100" dist="38100" dir="2700000" algn="tl">
                    <a:srgbClr val="000000">
                      <a:alpha val="43137"/>
                    </a:srgbClr>
                  </a:outerShdw>
                </a:effectLst>
              </a:rPr>
              <a:t> function on</a:t>
            </a:r>
            <a:r>
              <a:rPr lang="hi-IN" sz="2800"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a:t>
            </a:r>
            <a:r>
              <a:rPr lang="en-US" sz="2800" b="1" dirty="0" err="1" smtClean="0">
                <a:effectLst>
                  <a:outerShdw blurRad="38100" dist="38100" dir="2700000" algn="tl">
                    <a:srgbClr val="000000">
                      <a:alpha val="43137"/>
                    </a:srgbClr>
                  </a:outerShdw>
                </a:effectLst>
              </a:rPr>
              <a:t>a,b</a:t>
            </a:r>
            <a:r>
              <a:rPr lang="en-US" sz="2800" b="1" dirty="0" smtClean="0">
                <a:effectLst>
                  <a:outerShdw blurRad="38100" dist="38100" dir="2700000" algn="tl">
                    <a:srgbClr val="000000">
                      <a:alpha val="43137"/>
                    </a:srgbClr>
                  </a:outerShdw>
                </a:effectLst>
              </a:rPr>
              <a:t>] . Then the graph of f on [</a:t>
            </a:r>
            <a:r>
              <a:rPr lang="en-US" sz="2800" b="1" dirty="0" err="1" smtClean="0">
                <a:effectLst>
                  <a:outerShdw blurRad="38100" dist="38100" dir="2700000" algn="tl">
                    <a:srgbClr val="000000">
                      <a:alpha val="43137"/>
                    </a:srgbClr>
                  </a:outerShdw>
                </a:effectLst>
              </a:rPr>
              <a:t>a,b</a:t>
            </a:r>
            <a:r>
              <a:rPr lang="en-US" sz="2800" b="1" dirty="0" smtClean="0">
                <a:effectLst>
                  <a:outerShdw blurRad="38100" dist="38100" dir="2700000" algn="tl">
                    <a:srgbClr val="000000">
                      <a:alpha val="43137"/>
                    </a:srgbClr>
                  </a:outerShdw>
                </a:effectLst>
              </a:rPr>
              <a:t>]  i.e., {(</a:t>
            </a:r>
            <a:r>
              <a:rPr lang="en-US" sz="2800" b="1" dirty="0" err="1" smtClean="0">
                <a:effectLst>
                  <a:outerShdw blurRad="38100" dist="38100" dir="2700000" algn="tl">
                    <a:srgbClr val="000000">
                      <a:alpha val="43137"/>
                    </a:srgbClr>
                  </a:outerShdw>
                </a:effectLst>
              </a:rPr>
              <a:t>x,f</a:t>
            </a:r>
            <a:r>
              <a:rPr lang="en-US" sz="2800" b="1" dirty="0" smtClean="0">
                <a:effectLst>
                  <a:outerShdw blurRad="38100" dist="38100" dir="2700000" algn="tl">
                    <a:srgbClr val="000000">
                      <a:alpha val="43137"/>
                    </a:srgbClr>
                  </a:outerShdw>
                </a:effectLst>
              </a:rPr>
              <a:t>(x) : </a:t>
            </a:r>
            <a:r>
              <a:rPr lang="en-US" sz="2800" b="1" dirty="0" err="1" smtClean="0">
                <a:effectLst>
                  <a:outerShdw blurRad="38100" dist="38100" dir="2700000" algn="tl">
                    <a:srgbClr val="000000">
                      <a:alpha val="43137"/>
                    </a:srgbClr>
                  </a:outerShdw>
                </a:effectLst>
              </a:rPr>
              <a:t>a≤x≤b</a:t>
            </a:r>
            <a:r>
              <a:rPr lang="en-US" sz="2800" b="1" dirty="0" smtClean="0">
                <a:effectLst>
                  <a:outerShdw blurRad="38100" dist="38100" dir="2700000" algn="tl">
                    <a:srgbClr val="000000">
                      <a:alpha val="43137"/>
                    </a:srgbClr>
                  </a:outerShdw>
                </a:effectLst>
              </a:rPr>
              <a:t>}  is called a curve .   </a:t>
            </a:r>
            <a:endParaRPr lang="en-US" sz="2800" b="1" dirty="0">
              <a:effectLst>
                <a:outerShdw blurRad="38100" dist="38100" dir="2700000" algn="tl">
                  <a:srgbClr val="000000">
                    <a:alpha val="43137"/>
                  </a:srgbClr>
                </a:outerShdw>
              </a:effectLst>
            </a:endParaRPr>
          </a:p>
        </p:txBody>
      </p:sp>
      <p:sp>
        <p:nvSpPr>
          <p:cNvPr id="5" name="TextBox 4"/>
          <p:cNvSpPr txBox="1"/>
          <p:nvPr/>
        </p:nvSpPr>
        <p:spPr>
          <a:xfrm>
            <a:off x="428596" y="2714620"/>
            <a:ext cx="7715304" cy="1138773"/>
          </a:xfrm>
          <a:prstGeom prst="rect">
            <a:avLst/>
          </a:prstGeom>
          <a:noFill/>
        </p:spPr>
        <p:txBody>
          <a:bodyPr wrap="square" rtlCol="0">
            <a:spAutoFit/>
          </a:bodyPr>
          <a:lstStyle/>
          <a:p>
            <a:r>
              <a:rPr lang="en-US" sz="4000" b="1" dirty="0" smtClean="0">
                <a:solidFill>
                  <a:srgbClr val="7030A0"/>
                </a:solidFill>
              </a:rPr>
              <a:t>3.Length of curve :- </a:t>
            </a:r>
            <a:r>
              <a:rPr lang="en-US" sz="2800" b="1" dirty="0" smtClean="0"/>
              <a:t>Let AB the curve defined by continuous function y= f(x) on [</a:t>
            </a:r>
            <a:r>
              <a:rPr lang="en-US" sz="2800" b="1" dirty="0" err="1" smtClean="0"/>
              <a:t>a,b</a:t>
            </a:r>
            <a:r>
              <a:rPr lang="en-US" sz="2800" b="1" dirty="0" smtClean="0"/>
              <a:t>]  </a:t>
            </a:r>
            <a:endParaRPr lang="en-US" sz="2800" b="1" dirty="0"/>
          </a:p>
        </p:txBody>
      </p:sp>
      <p:pic>
        <p:nvPicPr>
          <p:cNvPr id="3075" name="Picture 3"/>
          <p:cNvPicPr>
            <a:picLocks noChangeAspect="1" noChangeArrowheads="1"/>
          </p:cNvPicPr>
          <p:nvPr/>
        </p:nvPicPr>
        <p:blipFill>
          <a:blip r:embed="rId2" cstate="print"/>
          <a:srcRect/>
          <a:stretch>
            <a:fillRect/>
          </a:stretch>
        </p:blipFill>
        <p:spPr bwMode="auto">
          <a:xfrm>
            <a:off x="1571604" y="3929066"/>
            <a:ext cx="5357850" cy="2671306"/>
          </a:xfrm>
          <a:prstGeom prst="rect">
            <a:avLst/>
          </a:prstGeom>
          <a:noFill/>
          <a:ln w="9525">
            <a:solidFill>
              <a:srgbClr val="FFFF00"/>
            </a:solid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785795"/>
            <a:ext cx="8572560" cy="4893647"/>
          </a:xfrm>
          <a:prstGeom prst="rect">
            <a:avLst/>
          </a:prstGeom>
        </p:spPr>
        <p:txBody>
          <a:bodyPr wrap="square">
            <a:spAutoFit/>
          </a:bodyPr>
          <a:lstStyle/>
          <a:p>
            <a:r>
              <a:rPr lang="en-US" sz="2000" b="1" dirty="0" smtClean="0"/>
              <a:t>Let P=(a = </a:t>
            </a:r>
            <a:r>
              <a:rPr lang="en-US" sz="2400" b="1" dirty="0" smtClean="0"/>
              <a:t>x</a:t>
            </a:r>
            <a:r>
              <a:rPr lang="en-US" sz="1400" b="1" dirty="0" smtClean="0"/>
              <a:t>1</a:t>
            </a:r>
            <a:r>
              <a:rPr lang="en-US" sz="2000" b="1" dirty="0" smtClean="0"/>
              <a:t>​,</a:t>
            </a:r>
            <a:r>
              <a:rPr lang="en-US" sz="2400" b="1" dirty="0" smtClean="0"/>
              <a:t>x</a:t>
            </a:r>
            <a:r>
              <a:rPr lang="en-US" sz="1400" b="1" dirty="0" smtClean="0"/>
              <a:t>2</a:t>
            </a:r>
            <a:r>
              <a:rPr lang="en-US" sz="2000" b="1" dirty="0" smtClean="0"/>
              <a:t>​,</a:t>
            </a:r>
            <a:r>
              <a:rPr lang="en-US" sz="2400" b="1" dirty="0" smtClean="0"/>
              <a:t>x</a:t>
            </a:r>
            <a:r>
              <a:rPr lang="en-US" sz="1400" b="1" dirty="0" smtClean="0"/>
              <a:t>3</a:t>
            </a:r>
            <a:r>
              <a:rPr lang="en-US" sz="2000" b="1" dirty="0" smtClean="0"/>
              <a:t>​,... X</a:t>
            </a:r>
            <a:r>
              <a:rPr lang="en-US" sz="1400" b="1" dirty="0" smtClean="0"/>
              <a:t>n-1</a:t>
            </a:r>
            <a:r>
              <a:rPr lang="en-US" sz="2000" b="1" dirty="0" smtClean="0"/>
              <a:t>,</a:t>
            </a:r>
            <a:r>
              <a:rPr lang="en-US" sz="2400" b="1" dirty="0" smtClean="0"/>
              <a:t>x</a:t>
            </a:r>
            <a:r>
              <a:rPr lang="en-US" sz="1400" b="1" dirty="0" smtClean="0"/>
              <a:t>n</a:t>
            </a:r>
            <a:r>
              <a:rPr lang="en-US" sz="2000" b="1" dirty="0" smtClean="0"/>
              <a:t>​ =b ) be a partition of [a, b] into n equal parts each of length h, </a:t>
            </a:r>
          </a:p>
          <a:p>
            <a:endParaRPr lang="en-US" sz="2000" b="1" dirty="0" smtClean="0"/>
          </a:p>
          <a:p>
            <a:r>
              <a:rPr lang="en-US" sz="2000" b="1" dirty="0" smtClean="0"/>
              <a:t>                   where h= (b-a) /n</a:t>
            </a:r>
          </a:p>
          <a:p>
            <a:r>
              <a:rPr lang="en-US" sz="2000" b="1" dirty="0" smtClean="0"/>
              <a:t>                                      </a:t>
            </a:r>
          </a:p>
          <a:p>
            <a:r>
              <a:rPr lang="en-US" sz="2000" b="1" dirty="0" smtClean="0"/>
              <a:t>Let Pi (xi, f(xi)) be a point on the curve AB. Then P</a:t>
            </a:r>
            <a:r>
              <a:rPr lang="en-US" sz="1400" b="1" dirty="0" smtClean="0"/>
              <a:t>o</a:t>
            </a:r>
            <a:r>
              <a:rPr lang="en-US" sz="2000" b="1" dirty="0" smtClean="0"/>
              <a:t> =A, </a:t>
            </a:r>
            <a:r>
              <a:rPr lang="en-US" sz="2000" b="1" dirty="0" err="1" smtClean="0"/>
              <a:t>P</a:t>
            </a:r>
            <a:r>
              <a:rPr lang="en-US" sz="1400" b="1" dirty="0" err="1" smtClean="0"/>
              <a:t>n</a:t>
            </a:r>
            <a:r>
              <a:rPr lang="en-US" sz="2000" b="1" dirty="0" smtClean="0"/>
              <a:t>=B. Now P</a:t>
            </a:r>
            <a:r>
              <a:rPr lang="en-US" sz="1400" b="1" dirty="0" smtClean="0"/>
              <a:t>o</a:t>
            </a:r>
            <a:r>
              <a:rPr lang="en-US" sz="2000" b="1" dirty="0" smtClean="0"/>
              <a:t>, P</a:t>
            </a:r>
            <a:r>
              <a:rPr lang="en-US" sz="1400" b="1" dirty="0" smtClean="0"/>
              <a:t>1</a:t>
            </a:r>
            <a:r>
              <a:rPr lang="en-US" sz="2000" b="1" dirty="0" smtClean="0"/>
              <a:t>, P</a:t>
            </a:r>
            <a:r>
              <a:rPr lang="en-US" sz="1400" b="1" dirty="0" smtClean="0"/>
              <a:t>2</a:t>
            </a:r>
            <a:r>
              <a:rPr lang="en-US" sz="2000" b="1" dirty="0" smtClean="0"/>
              <a:t> ,P</a:t>
            </a:r>
            <a:r>
              <a:rPr lang="en-US" sz="1400" b="1" dirty="0" smtClean="0"/>
              <a:t>3</a:t>
            </a:r>
            <a:r>
              <a:rPr lang="en-US" sz="2000" b="1" dirty="0" smtClean="0"/>
              <a:t> are consecutive points on the curve. Join each pair P</a:t>
            </a:r>
            <a:r>
              <a:rPr lang="en-US" sz="1200" b="1" dirty="0" smtClean="0"/>
              <a:t>i-1</a:t>
            </a:r>
            <a:r>
              <a:rPr lang="en-US" sz="2000" b="1" dirty="0" smtClean="0"/>
              <a:t> , P of consecutive points by line segments and we get broken lines </a:t>
            </a:r>
            <a:r>
              <a:rPr lang="en-US" sz="2000" b="1" dirty="0" err="1" smtClean="0"/>
              <a:t>P</a:t>
            </a:r>
            <a:r>
              <a:rPr lang="en-US" sz="1400" b="1" dirty="0" err="1" smtClean="0"/>
              <a:t>o</a:t>
            </a:r>
            <a:r>
              <a:rPr lang="en-US" sz="2000" b="1" dirty="0" err="1" smtClean="0"/>
              <a:t>P</a:t>
            </a:r>
            <a:r>
              <a:rPr lang="en-US" sz="2000" b="1" dirty="0" smtClean="0"/>
              <a:t>₁ , P</a:t>
            </a:r>
            <a:r>
              <a:rPr lang="en-US" sz="1400" b="1" dirty="0" smtClean="0"/>
              <a:t>1</a:t>
            </a:r>
            <a:r>
              <a:rPr lang="en-US" sz="2000" b="1" dirty="0" smtClean="0"/>
              <a:t>P₂ , P</a:t>
            </a:r>
            <a:r>
              <a:rPr lang="en-US" sz="1200" b="1" dirty="0" smtClean="0"/>
              <a:t>n-1</a:t>
            </a:r>
            <a:r>
              <a:rPr lang="en-US" sz="2000" b="1" dirty="0" smtClean="0"/>
              <a:t>P</a:t>
            </a:r>
            <a:r>
              <a:rPr lang="en-US" sz="1400" b="1" dirty="0" smtClean="0"/>
              <a:t>n</a:t>
            </a:r>
            <a:r>
              <a:rPr lang="en-US" sz="2000" b="1" dirty="0" smtClean="0"/>
              <a:t> .When n  is very large the line segment Pi-1 Pi will be the approximate part of the curve which corresponds to the sub-interval [</a:t>
            </a:r>
            <a:r>
              <a:rPr lang="en-US" sz="2400" b="1" dirty="0" smtClean="0"/>
              <a:t>x</a:t>
            </a:r>
            <a:r>
              <a:rPr lang="en-US" sz="1400" b="1" dirty="0" smtClean="0"/>
              <a:t>i-1</a:t>
            </a:r>
            <a:r>
              <a:rPr lang="en-US" sz="2000" b="1" dirty="0" smtClean="0"/>
              <a:t>, </a:t>
            </a:r>
            <a:r>
              <a:rPr lang="en-US" sz="2400" b="1" dirty="0" smtClean="0"/>
              <a:t>x</a:t>
            </a:r>
            <a:r>
              <a:rPr lang="en-US" sz="2000" b="1" dirty="0" smtClean="0"/>
              <a:t>].</a:t>
            </a:r>
          </a:p>
          <a:p>
            <a:endParaRPr lang="en-US" sz="2000" b="1" dirty="0" smtClean="0"/>
          </a:p>
          <a:p>
            <a:r>
              <a:rPr lang="en-US" sz="2000" b="1" dirty="0" smtClean="0"/>
              <a:t>Therefore ,  as n→ ∞ the broken line approaches the curve</a:t>
            </a:r>
          </a:p>
          <a:p>
            <a:endParaRPr lang="en-US" dirty="0" smtClean="0"/>
          </a:p>
          <a:p>
            <a:r>
              <a:rPr lang="en-US" sz="2800" b="1" dirty="0" smtClean="0"/>
              <a:t>  Length of the curve L= </a:t>
            </a:r>
            <a:r>
              <a:rPr lang="en-US" sz="2800" b="1" dirty="0" err="1" smtClean="0"/>
              <a:t>lim</a:t>
            </a:r>
            <a:r>
              <a:rPr lang="en-US" sz="2800" b="1" dirty="0" smtClean="0"/>
              <a:t> ∑|P</a:t>
            </a:r>
            <a:r>
              <a:rPr lang="en-US" sz="1200" b="1" dirty="0" smtClean="0"/>
              <a:t>i−1</a:t>
            </a:r>
            <a:r>
              <a:rPr lang="en-US" sz="2800" b="1" dirty="0" smtClean="0"/>
              <a:t>P</a:t>
            </a:r>
            <a:r>
              <a:rPr lang="en-US" sz="1400" b="1" dirty="0" smtClean="0"/>
              <a:t>i</a:t>
            </a:r>
            <a:r>
              <a:rPr lang="en-US" sz="2800" b="1" dirty="0" smtClean="0"/>
              <a:t>|</a:t>
            </a:r>
          </a:p>
          <a:p>
            <a:endParaRPr lang="en-US" dirty="0" smtClean="0"/>
          </a:p>
        </p:txBody>
      </p:sp>
      <p:sp>
        <p:nvSpPr>
          <p:cNvPr id="6" name="TextBox 5"/>
          <p:cNvSpPr txBox="1"/>
          <p:nvPr/>
        </p:nvSpPr>
        <p:spPr>
          <a:xfrm>
            <a:off x="3714744" y="5143512"/>
            <a:ext cx="857256" cy="369332"/>
          </a:xfrm>
          <a:prstGeom prst="rect">
            <a:avLst/>
          </a:prstGeom>
          <a:noFill/>
        </p:spPr>
        <p:txBody>
          <a:bodyPr wrap="square" rtlCol="0">
            <a:spAutoFit/>
          </a:bodyPr>
          <a:lstStyle/>
          <a:p>
            <a:r>
              <a:rPr lang="en-US" b="1" dirty="0" smtClean="0"/>
              <a:t>n→∞ </a:t>
            </a:r>
            <a:endParaRPr lang="en-US" dirty="0"/>
          </a:p>
        </p:txBody>
      </p:sp>
      <p:sp>
        <p:nvSpPr>
          <p:cNvPr id="7" name="TextBox 6"/>
          <p:cNvSpPr txBox="1"/>
          <p:nvPr/>
        </p:nvSpPr>
        <p:spPr>
          <a:xfrm>
            <a:off x="4286248" y="5143512"/>
            <a:ext cx="470000" cy="369332"/>
          </a:xfrm>
          <a:prstGeom prst="rect">
            <a:avLst/>
          </a:prstGeom>
          <a:noFill/>
        </p:spPr>
        <p:txBody>
          <a:bodyPr wrap="square" rtlCol="0">
            <a:spAutoFit/>
          </a:bodyPr>
          <a:lstStyle/>
          <a:p>
            <a:r>
              <a:rPr lang="en-US" b="1" dirty="0" err="1" smtClean="0"/>
              <a:t>i</a:t>
            </a:r>
            <a:r>
              <a:rPr lang="en-US" b="1" dirty="0" smtClean="0"/>
              <a:t>=1</a:t>
            </a:r>
            <a:endParaRPr lang="en-US" b="1" dirty="0"/>
          </a:p>
        </p:txBody>
      </p:sp>
      <p:sp>
        <p:nvSpPr>
          <p:cNvPr id="8" name="TextBox 7"/>
          <p:cNvSpPr txBox="1"/>
          <p:nvPr/>
        </p:nvSpPr>
        <p:spPr>
          <a:xfrm>
            <a:off x="4357686" y="4500570"/>
            <a:ext cx="306494" cy="369332"/>
          </a:xfrm>
          <a:prstGeom prst="rect">
            <a:avLst/>
          </a:prstGeom>
          <a:noFill/>
        </p:spPr>
        <p:txBody>
          <a:bodyPr wrap="none" rtlCol="0">
            <a:spAutoFit/>
          </a:bodyPr>
          <a:lstStyle/>
          <a:p>
            <a:r>
              <a:rPr lang="en-US" b="1" dirty="0" smtClean="0"/>
              <a:t>n</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8596" y="785794"/>
            <a:ext cx="8286808" cy="2462213"/>
          </a:xfrm>
          <a:prstGeom prst="rect">
            <a:avLst/>
          </a:prstGeom>
          <a:noFill/>
        </p:spPr>
        <p:txBody>
          <a:bodyPr wrap="square" rtlCol="0">
            <a:spAutoFit/>
          </a:bodyPr>
          <a:lstStyle/>
          <a:p>
            <a:r>
              <a:rPr lang="en-US" sz="2800" b="1" dirty="0" smtClean="0">
                <a:solidFill>
                  <a:srgbClr val="7030A0"/>
                </a:solidFill>
                <a:effectLst>
                  <a:outerShdw blurRad="38100" dist="38100" dir="2700000" algn="tl">
                    <a:srgbClr val="000000">
                      <a:alpha val="43137"/>
                    </a:srgbClr>
                  </a:outerShdw>
                </a:effectLst>
              </a:rPr>
              <a:t>4. Rectifiable curve :- </a:t>
            </a:r>
            <a:r>
              <a:rPr lang="en-US" sz="2400" b="1" dirty="0" smtClean="0">
                <a:effectLst>
                  <a:outerShdw blurRad="38100" dist="38100" dir="2700000" algn="tl">
                    <a:srgbClr val="000000">
                      <a:alpha val="43137"/>
                    </a:srgbClr>
                  </a:outerShdw>
                </a:effectLst>
              </a:rPr>
              <a:t>A </a:t>
            </a:r>
            <a:r>
              <a:rPr lang="en-US" sz="2400" b="1" dirty="0" err="1" smtClean="0">
                <a:effectLst>
                  <a:outerShdw blurRad="38100" dist="38100" dir="2700000" algn="tl">
                    <a:srgbClr val="000000">
                      <a:alpha val="43137"/>
                    </a:srgbClr>
                  </a:outerShdw>
                </a:effectLst>
              </a:rPr>
              <a:t>continous</a:t>
            </a:r>
            <a:r>
              <a:rPr lang="en-US" sz="2400" b="1" dirty="0" smtClean="0">
                <a:effectLst>
                  <a:outerShdw blurRad="38100" dist="38100" dir="2700000" algn="tl">
                    <a:srgbClr val="000000">
                      <a:alpha val="43137"/>
                    </a:srgbClr>
                  </a:outerShdw>
                </a:effectLst>
              </a:rPr>
              <a:t> curve which has length is called rectifiable </a:t>
            </a:r>
          </a:p>
          <a:p>
            <a:endParaRPr lang="en-US" dirty="0" smtClean="0"/>
          </a:p>
          <a:p>
            <a:r>
              <a:rPr lang="en-US" sz="2800" b="1" dirty="0" smtClean="0">
                <a:solidFill>
                  <a:srgbClr val="7030A0"/>
                </a:solidFill>
                <a:effectLst>
                  <a:outerShdw blurRad="38100" dist="38100" dir="2700000" algn="tl">
                    <a:srgbClr val="000000">
                      <a:alpha val="43137"/>
                    </a:srgbClr>
                  </a:outerShdw>
                </a:effectLst>
              </a:rPr>
              <a:t>5.  Rectification :- </a:t>
            </a:r>
            <a:r>
              <a:rPr lang="en-US" sz="2800" b="1" dirty="0" smtClean="0"/>
              <a:t>The process of finding the length of an arc of a curve between two given points is called rectification </a:t>
            </a:r>
          </a:p>
        </p:txBody>
      </p:sp>
      <p:sp>
        <p:nvSpPr>
          <p:cNvPr id="5" name="TextBox 4"/>
          <p:cNvSpPr txBox="1"/>
          <p:nvPr/>
        </p:nvSpPr>
        <p:spPr>
          <a:xfrm>
            <a:off x="428596" y="3500438"/>
            <a:ext cx="8501122" cy="646331"/>
          </a:xfrm>
          <a:prstGeom prst="rect">
            <a:avLst/>
          </a:prstGeom>
          <a:noFill/>
        </p:spPr>
        <p:txBody>
          <a:bodyPr wrap="square" rtlCol="0">
            <a:spAutoFit/>
          </a:bodyPr>
          <a:lstStyle/>
          <a:p>
            <a:r>
              <a:rPr lang="en-US" sz="3600" b="1" dirty="0" smtClean="0">
                <a:solidFill>
                  <a:srgbClr val="7030A0"/>
                </a:solidFill>
                <a:effectLst>
                  <a:outerShdw blurRad="38100" dist="38100" dir="2700000" algn="tl">
                    <a:srgbClr val="000000">
                      <a:alpha val="43137"/>
                    </a:srgbClr>
                  </a:outerShdw>
                </a:effectLst>
              </a:rPr>
              <a:t>6. Arc Formula for Cartesian Equation </a:t>
            </a:r>
            <a:endParaRPr lang="en-US" sz="3600" b="1" dirty="0">
              <a:solidFill>
                <a:srgbClr val="7030A0"/>
              </a:solidFill>
              <a:effectLst>
                <a:outerShdw blurRad="38100" dist="38100" dir="2700000" algn="tl">
                  <a:srgbClr val="000000">
                    <a:alpha val="43137"/>
                  </a:srgbClr>
                </a:outerShdw>
              </a:effectLst>
            </a:endParaRPr>
          </a:p>
        </p:txBody>
      </p:sp>
      <p:sp>
        <p:nvSpPr>
          <p:cNvPr id="6" name="Minus 5"/>
          <p:cNvSpPr/>
          <p:nvPr/>
        </p:nvSpPr>
        <p:spPr>
          <a:xfrm>
            <a:off x="-214346" y="3929066"/>
            <a:ext cx="9215502" cy="571504"/>
          </a:xfrm>
          <a:prstGeom prst="mathMinus">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8" name="TextBox 7"/>
          <p:cNvSpPr txBox="1"/>
          <p:nvPr/>
        </p:nvSpPr>
        <p:spPr>
          <a:xfrm>
            <a:off x="4357686" y="5429264"/>
            <a:ext cx="857256" cy="369332"/>
          </a:xfrm>
          <a:prstGeom prst="rect">
            <a:avLst/>
          </a:prstGeom>
          <a:noFill/>
        </p:spPr>
        <p:txBody>
          <a:bodyPr wrap="square" rtlCol="0">
            <a:spAutoFit/>
          </a:bodyPr>
          <a:lstStyle/>
          <a:p>
            <a:r>
              <a:rPr lang="en-US" b="1" dirty="0" smtClean="0"/>
              <a:t> </a:t>
            </a:r>
            <a:endParaRPr lang="en-US" dirty="0"/>
          </a:p>
        </p:txBody>
      </p:sp>
      <p:sp>
        <p:nvSpPr>
          <p:cNvPr id="11" name="Rectangle 10"/>
          <p:cNvSpPr/>
          <p:nvPr/>
        </p:nvSpPr>
        <p:spPr>
          <a:xfrm>
            <a:off x="142844" y="4786322"/>
            <a:ext cx="9001156" cy="1569660"/>
          </a:xfrm>
          <a:prstGeom prst="rect">
            <a:avLst/>
          </a:prstGeom>
        </p:spPr>
        <p:txBody>
          <a:bodyPr wrap="square">
            <a:spAutoFit/>
          </a:bodyPr>
          <a:lstStyle/>
          <a:p>
            <a:r>
              <a:rPr lang="en-US" sz="7200" b="1" dirty="0" smtClean="0"/>
              <a:t>L=∫ </a:t>
            </a:r>
            <a:r>
              <a:rPr lang="en-US" sz="9600" b="1" dirty="0" smtClean="0"/>
              <a:t>√</a:t>
            </a:r>
            <a:r>
              <a:rPr lang="en-US" sz="7200" b="1" dirty="0" smtClean="0"/>
              <a:t>1+(</a:t>
            </a:r>
            <a:r>
              <a:rPr lang="en-US" sz="7200" b="1" dirty="0" err="1" smtClean="0"/>
              <a:t>dy</a:t>
            </a:r>
            <a:r>
              <a:rPr lang="en-US" sz="7200" b="1" dirty="0" smtClean="0"/>
              <a:t>/</a:t>
            </a:r>
            <a:r>
              <a:rPr lang="en-US" sz="7200" b="1" dirty="0" err="1" smtClean="0"/>
              <a:t>dx</a:t>
            </a:r>
            <a:r>
              <a:rPr lang="en-US" sz="7200" b="1" dirty="0" smtClean="0"/>
              <a:t>)^2 </a:t>
            </a:r>
            <a:r>
              <a:rPr lang="en-US" sz="7200" b="1" dirty="0" err="1" smtClean="0"/>
              <a:t>dx</a:t>
            </a:r>
            <a:endParaRPr lang="en-US" sz="7200" b="1" dirty="0"/>
          </a:p>
        </p:txBody>
      </p:sp>
      <p:sp>
        <p:nvSpPr>
          <p:cNvPr id="12" name="Minus 11"/>
          <p:cNvSpPr/>
          <p:nvPr/>
        </p:nvSpPr>
        <p:spPr>
          <a:xfrm>
            <a:off x="1357290" y="5000636"/>
            <a:ext cx="5643602" cy="357190"/>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2"/>
          <p:cNvSpPr txBox="1"/>
          <p:nvPr/>
        </p:nvSpPr>
        <p:spPr>
          <a:xfrm>
            <a:off x="1214414" y="4857760"/>
            <a:ext cx="285752" cy="584775"/>
          </a:xfrm>
          <a:prstGeom prst="rect">
            <a:avLst/>
          </a:prstGeom>
          <a:noFill/>
        </p:spPr>
        <p:txBody>
          <a:bodyPr wrap="square" rtlCol="0">
            <a:spAutoFit/>
          </a:bodyPr>
          <a:lstStyle/>
          <a:p>
            <a:r>
              <a:rPr lang="en-US" sz="3200" b="1" dirty="0" smtClean="0"/>
              <a:t>b</a:t>
            </a:r>
            <a:endParaRPr lang="en-US" sz="3200" b="1" dirty="0"/>
          </a:p>
        </p:txBody>
      </p:sp>
      <p:sp>
        <p:nvSpPr>
          <p:cNvPr id="14" name="TextBox 13"/>
          <p:cNvSpPr txBox="1"/>
          <p:nvPr/>
        </p:nvSpPr>
        <p:spPr>
          <a:xfrm>
            <a:off x="1142976" y="5857892"/>
            <a:ext cx="386644" cy="584775"/>
          </a:xfrm>
          <a:prstGeom prst="rect">
            <a:avLst/>
          </a:prstGeom>
          <a:noFill/>
        </p:spPr>
        <p:txBody>
          <a:bodyPr wrap="none" rtlCol="0">
            <a:spAutoFit/>
          </a:bodyPr>
          <a:lstStyle/>
          <a:p>
            <a:r>
              <a:rPr lang="en-US" sz="3200" b="1" dirty="0" smtClean="0"/>
              <a:t>a</a:t>
            </a:r>
            <a:endParaRPr lang="en-US" sz="32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4678" y="928670"/>
            <a:ext cx="857256" cy="369332"/>
          </a:xfrm>
          <a:prstGeom prst="rect">
            <a:avLst/>
          </a:prstGeom>
          <a:noFill/>
        </p:spPr>
        <p:txBody>
          <a:bodyPr wrap="square" rtlCol="0">
            <a:spAutoFit/>
          </a:bodyPr>
          <a:lstStyle/>
          <a:p>
            <a:r>
              <a:rPr lang="en-US" b="1" dirty="0" smtClean="0"/>
              <a:t> </a:t>
            </a:r>
            <a:endParaRPr lang="en-US" dirty="0"/>
          </a:p>
        </p:txBody>
      </p:sp>
      <p:sp>
        <p:nvSpPr>
          <p:cNvPr id="8" name="Rectangle 7"/>
          <p:cNvSpPr/>
          <p:nvPr/>
        </p:nvSpPr>
        <p:spPr>
          <a:xfrm>
            <a:off x="0" y="1071546"/>
            <a:ext cx="8929718" cy="830997"/>
          </a:xfrm>
          <a:prstGeom prst="rect">
            <a:avLst/>
          </a:prstGeom>
        </p:spPr>
        <p:txBody>
          <a:bodyPr wrap="square">
            <a:spAutoFit/>
          </a:bodyPr>
          <a:lstStyle/>
          <a:p>
            <a:r>
              <a:rPr lang="en-US" sz="2800" b="1" dirty="0" smtClean="0">
                <a:solidFill>
                  <a:srgbClr val="7030A0"/>
                </a:solidFill>
              </a:rPr>
              <a:t>Question : 1-  </a:t>
            </a:r>
            <a:r>
              <a:rPr lang="en-US" sz="2000" b="1" dirty="0" smtClean="0"/>
              <a:t>Find the length of the arc of the parabola </a:t>
            </a:r>
            <a:r>
              <a:rPr lang="en-US" sz="2000" b="1" i="1" dirty="0" smtClean="0"/>
              <a:t>y^2 = 4ax extending</a:t>
            </a:r>
          </a:p>
          <a:p>
            <a:r>
              <a:rPr lang="en-US" sz="2000" b="1" dirty="0" smtClean="0"/>
              <a:t>from the vertex to an extremity of the </a:t>
            </a:r>
            <a:r>
              <a:rPr lang="en-US" sz="2000" b="1" dirty="0" err="1" smtClean="0"/>
              <a:t>latus</a:t>
            </a:r>
            <a:r>
              <a:rPr lang="en-US" sz="2000" b="1" dirty="0" smtClean="0"/>
              <a:t> rectum.</a:t>
            </a:r>
            <a:endParaRPr lang="en-US" sz="2000" b="1" dirty="0"/>
          </a:p>
        </p:txBody>
      </p:sp>
      <p:sp>
        <p:nvSpPr>
          <p:cNvPr id="9" name="Rectangle 8"/>
          <p:cNvSpPr/>
          <p:nvPr/>
        </p:nvSpPr>
        <p:spPr>
          <a:xfrm>
            <a:off x="357158" y="2357430"/>
            <a:ext cx="6357982" cy="2092881"/>
          </a:xfrm>
          <a:prstGeom prst="rect">
            <a:avLst/>
          </a:prstGeom>
        </p:spPr>
        <p:txBody>
          <a:bodyPr wrap="square">
            <a:spAutoFit/>
          </a:bodyPr>
          <a:lstStyle/>
          <a:p>
            <a:r>
              <a:rPr lang="en-US" sz="3200" b="1" dirty="0" smtClean="0">
                <a:solidFill>
                  <a:srgbClr val="7030A0"/>
                </a:solidFill>
              </a:rPr>
              <a:t>Solution: </a:t>
            </a:r>
            <a:r>
              <a:rPr lang="en-US" b="1" dirty="0" smtClean="0"/>
              <a:t>For the parabola </a:t>
            </a:r>
            <a:r>
              <a:rPr lang="en-US" b="1" i="1" dirty="0" smtClean="0"/>
              <a:t>y^2 = 4ax the coordinates of the vertex O are</a:t>
            </a:r>
          </a:p>
          <a:p>
            <a:r>
              <a:rPr lang="en-US" b="1" dirty="0" smtClean="0"/>
              <a:t>(</a:t>
            </a:r>
            <a:r>
              <a:rPr lang="en-US" sz="2000" b="1" dirty="0" smtClean="0"/>
              <a:t>0,0) and the coordinates of one extremity L of the </a:t>
            </a:r>
            <a:r>
              <a:rPr lang="en-US" sz="2000" b="1" dirty="0" err="1" smtClean="0"/>
              <a:t>latus</a:t>
            </a:r>
            <a:r>
              <a:rPr lang="en-US" sz="2000" b="1" dirty="0" smtClean="0"/>
              <a:t> rectum LSL` are</a:t>
            </a:r>
          </a:p>
          <a:p>
            <a:r>
              <a:rPr lang="en-US" sz="2000" b="1" dirty="0" smtClean="0"/>
              <a:t>(a, 2a). Now we are to find the length of the arc from O to L.</a:t>
            </a:r>
            <a:endParaRPr lang="en-US" sz="2000" b="1" dirty="0"/>
          </a:p>
        </p:txBody>
      </p:sp>
      <p:sp>
        <p:nvSpPr>
          <p:cNvPr id="10" name="Rectangle 9"/>
          <p:cNvSpPr/>
          <p:nvPr/>
        </p:nvSpPr>
        <p:spPr>
          <a:xfrm>
            <a:off x="357158" y="4500570"/>
            <a:ext cx="4572000" cy="707886"/>
          </a:xfrm>
          <a:prstGeom prst="rect">
            <a:avLst/>
          </a:prstGeom>
        </p:spPr>
        <p:txBody>
          <a:bodyPr>
            <a:spAutoFit/>
          </a:bodyPr>
          <a:lstStyle/>
          <a:p>
            <a:r>
              <a:rPr lang="en-US" sz="2000" b="1" dirty="0" smtClean="0"/>
              <a:t>Now,   </a:t>
            </a:r>
            <a:r>
              <a:rPr lang="en-US" sz="2000" b="1" i="1" dirty="0" smtClean="0"/>
              <a:t>y^2 = 4ax</a:t>
            </a:r>
          </a:p>
          <a:p>
            <a:r>
              <a:rPr lang="en-US" sz="2000" b="1" dirty="0" smtClean="0"/>
              <a:t>Differentiating </a:t>
            </a:r>
            <a:r>
              <a:rPr lang="en-US" sz="2000" b="1" dirty="0" err="1" smtClean="0"/>
              <a:t>w.r.t</a:t>
            </a:r>
            <a:r>
              <a:rPr lang="en-US" sz="2000" b="1" dirty="0" smtClean="0"/>
              <a:t>. </a:t>
            </a:r>
            <a:r>
              <a:rPr lang="en-US" sz="2000" b="1" i="1" dirty="0" smtClean="0"/>
              <a:t>x, we get</a:t>
            </a:r>
            <a:endParaRPr lang="en-US" sz="2000" b="1" dirty="0"/>
          </a:p>
        </p:txBody>
      </p:sp>
      <p:sp>
        <p:nvSpPr>
          <p:cNvPr id="11" name="Rectangle 10"/>
          <p:cNvSpPr/>
          <p:nvPr/>
        </p:nvSpPr>
        <p:spPr>
          <a:xfrm>
            <a:off x="428596" y="5429264"/>
            <a:ext cx="6572296" cy="400110"/>
          </a:xfrm>
          <a:prstGeom prst="rect">
            <a:avLst/>
          </a:prstGeom>
        </p:spPr>
        <p:txBody>
          <a:bodyPr wrap="square">
            <a:spAutoFit/>
          </a:bodyPr>
          <a:lstStyle/>
          <a:p>
            <a:r>
              <a:rPr lang="en-US" sz="2000" b="1" i="1" dirty="0" smtClean="0"/>
              <a:t>2y </a:t>
            </a:r>
            <a:r>
              <a:rPr lang="en-US" sz="2000" b="1" i="1" dirty="0" err="1" smtClean="0"/>
              <a:t>dy</a:t>
            </a:r>
            <a:r>
              <a:rPr lang="en-US" sz="2000" b="1" i="1" dirty="0" smtClean="0"/>
              <a:t>/</a:t>
            </a:r>
            <a:r>
              <a:rPr lang="en-US" sz="2000" b="1" i="1" dirty="0" err="1" smtClean="0"/>
              <a:t>dx</a:t>
            </a:r>
            <a:r>
              <a:rPr lang="en-US" sz="2000" b="1" i="1" dirty="0" smtClean="0"/>
              <a:t> = 4a</a:t>
            </a:r>
          </a:p>
        </p:txBody>
      </p:sp>
      <p:pic>
        <p:nvPicPr>
          <p:cNvPr id="1026" name="Picture 2"/>
          <p:cNvPicPr>
            <a:picLocks noChangeAspect="1" noChangeArrowheads="1"/>
          </p:cNvPicPr>
          <p:nvPr/>
        </p:nvPicPr>
        <p:blipFill>
          <a:blip r:embed="rId2"/>
          <a:srcRect/>
          <a:stretch>
            <a:fillRect/>
          </a:stretch>
        </p:blipFill>
        <p:spPr bwMode="auto">
          <a:xfrm>
            <a:off x="6715140" y="4000504"/>
            <a:ext cx="2428860"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785794"/>
            <a:ext cx="7786742" cy="2031325"/>
          </a:xfrm>
          <a:prstGeom prst="rect">
            <a:avLst/>
          </a:prstGeom>
          <a:noFill/>
        </p:spPr>
        <p:txBody>
          <a:bodyPr wrap="square" rtlCol="0">
            <a:spAutoFit/>
          </a:bodyPr>
          <a:lstStyle/>
          <a:p>
            <a:r>
              <a:rPr lang="en-US" b="1" dirty="0" smtClean="0"/>
              <a:t>Therefore ,      </a:t>
            </a:r>
            <a:r>
              <a:rPr lang="en-US" b="1" dirty="0" err="1" smtClean="0"/>
              <a:t>dy</a:t>
            </a:r>
            <a:r>
              <a:rPr lang="en-US" b="1" dirty="0" smtClean="0"/>
              <a:t>/</a:t>
            </a:r>
            <a:r>
              <a:rPr lang="en-US" b="1" dirty="0" err="1" smtClean="0"/>
              <a:t>dx</a:t>
            </a:r>
            <a:r>
              <a:rPr lang="en-US" b="1" dirty="0" smtClean="0"/>
              <a:t> = 2a/y </a:t>
            </a:r>
          </a:p>
          <a:p>
            <a:endParaRPr lang="en-US" b="1" dirty="0" smtClean="0"/>
          </a:p>
          <a:p>
            <a:r>
              <a:rPr lang="en-US" b="1" dirty="0" smtClean="0"/>
              <a:t> or </a:t>
            </a:r>
            <a:r>
              <a:rPr lang="en-US" b="1" dirty="0" err="1" smtClean="0"/>
              <a:t>dx</a:t>
            </a:r>
            <a:r>
              <a:rPr lang="en-US" b="1" dirty="0" smtClean="0"/>
              <a:t>/</a:t>
            </a:r>
            <a:r>
              <a:rPr lang="en-US" b="1" dirty="0" err="1" smtClean="0"/>
              <a:t>dx</a:t>
            </a:r>
            <a:r>
              <a:rPr lang="en-US" b="1" dirty="0" smtClean="0"/>
              <a:t> = y/2a   ……………..(1)  </a:t>
            </a:r>
          </a:p>
          <a:p>
            <a:endParaRPr lang="en-US" b="1" dirty="0" smtClean="0"/>
          </a:p>
          <a:p>
            <a:endParaRPr lang="en-US" dirty="0" smtClean="0"/>
          </a:p>
          <a:p>
            <a:endParaRPr lang="en-US" dirty="0" smtClean="0"/>
          </a:p>
          <a:p>
            <a:r>
              <a:rPr lang="en-US" dirty="0" smtClean="0"/>
              <a:t> </a:t>
            </a:r>
            <a:endParaRPr lang="en-US" dirty="0"/>
          </a:p>
        </p:txBody>
      </p:sp>
      <p:sp>
        <p:nvSpPr>
          <p:cNvPr id="3" name="TextBox 2"/>
          <p:cNvSpPr txBox="1"/>
          <p:nvPr/>
        </p:nvSpPr>
        <p:spPr>
          <a:xfrm>
            <a:off x="428596" y="1785926"/>
            <a:ext cx="8001056" cy="4401205"/>
          </a:xfrm>
          <a:prstGeom prst="rect">
            <a:avLst/>
          </a:prstGeom>
          <a:noFill/>
        </p:spPr>
        <p:txBody>
          <a:bodyPr wrap="square" rtlCol="0">
            <a:spAutoFit/>
          </a:bodyPr>
          <a:lstStyle/>
          <a:p>
            <a:r>
              <a:rPr lang="en-US" b="1" dirty="0" smtClean="0"/>
              <a:t>If </a:t>
            </a:r>
            <a:r>
              <a:rPr lang="en-US" b="1" i="1" dirty="0" smtClean="0"/>
              <a:t>s denotes the length of the parabola measured of the vertex O</a:t>
            </a:r>
          </a:p>
          <a:p>
            <a:r>
              <a:rPr lang="en-US" b="1" dirty="0" smtClean="0"/>
              <a:t>to any point P(</a:t>
            </a:r>
            <a:r>
              <a:rPr lang="en-US" b="1" i="1" dirty="0" err="1" smtClean="0"/>
              <a:t>x,y</a:t>
            </a:r>
            <a:r>
              <a:rPr lang="en-US" b="1" i="1" dirty="0" smtClean="0"/>
              <a:t>) towards the point L, then S increases as y increases.</a:t>
            </a:r>
          </a:p>
          <a:p>
            <a:r>
              <a:rPr lang="en-US" b="1" dirty="0" smtClean="0"/>
              <a:t>Therefore </a:t>
            </a:r>
            <a:r>
              <a:rPr lang="en-US" b="1" i="1" dirty="0" err="1" smtClean="0"/>
              <a:t>dy</a:t>
            </a:r>
            <a:r>
              <a:rPr lang="en-US" b="1" i="1" dirty="0" smtClean="0"/>
              <a:t>/</a:t>
            </a:r>
            <a:r>
              <a:rPr lang="en-US" b="1" i="1" dirty="0" err="1" smtClean="0"/>
              <a:t>ds</a:t>
            </a:r>
            <a:r>
              <a:rPr lang="en-US" b="1" i="1" dirty="0" smtClean="0"/>
              <a:t> </a:t>
            </a:r>
            <a:r>
              <a:rPr lang="en-US" b="1" dirty="0" smtClean="0"/>
              <a:t>is positive. So we can write</a:t>
            </a:r>
          </a:p>
          <a:p>
            <a:endParaRPr lang="en-US" b="1" dirty="0" smtClean="0"/>
          </a:p>
          <a:p>
            <a:r>
              <a:rPr lang="en-US" b="1" dirty="0" smtClean="0"/>
              <a:t>  Now  (</a:t>
            </a:r>
            <a:r>
              <a:rPr lang="en-US" b="1" dirty="0" err="1" smtClean="0"/>
              <a:t>dy</a:t>
            </a:r>
            <a:r>
              <a:rPr lang="en-US" b="1" dirty="0" smtClean="0"/>
              <a:t>/</a:t>
            </a:r>
            <a:r>
              <a:rPr lang="en-US" b="1" dirty="0" err="1" smtClean="0"/>
              <a:t>dx</a:t>
            </a:r>
            <a:r>
              <a:rPr lang="en-US" b="1" dirty="0" smtClean="0"/>
              <a:t>)^2 = 1 +(</a:t>
            </a:r>
            <a:r>
              <a:rPr lang="en-US" b="1" dirty="0" err="1" smtClean="0"/>
              <a:t>dx</a:t>
            </a:r>
            <a:r>
              <a:rPr lang="en-US" b="1" dirty="0" smtClean="0"/>
              <a:t>/</a:t>
            </a:r>
            <a:r>
              <a:rPr lang="en-US" b="1" dirty="0" err="1" smtClean="0"/>
              <a:t>dy</a:t>
            </a:r>
            <a:r>
              <a:rPr lang="en-US" b="1" dirty="0" smtClean="0"/>
              <a:t>)^2</a:t>
            </a:r>
          </a:p>
          <a:p>
            <a:endParaRPr lang="en-US" b="1" dirty="0" smtClean="0"/>
          </a:p>
          <a:p>
            <a:r>
              <a:rPr lang="en-US" b="1" dirty="0" smtClean="0"/>
              <a:t>1+ (y/2a)^2</a:t>
            </a:r>
          </a:p>
          <a:p>
            <a:endParaRPr lang="en-US" b="1" dirty="0" smtClean="0"/>
          </a:p>
          <a:p>
            <a:r>
              <a:rPr lang="en-US" b="1" dirty="0" smtClean="0"/>
              <a:t>=(4a^2 +y^2)/4a^2</a:t>
            </a:r>
          </a:p>
          <a:p>
            <a:endParaRPr lang="en-US" b="1" dirty="0" smtClean="0"/>
          </a:p>
          <a:p>
            <a:r>
              <a:rPr lang="en-US" b="1" dirty="0" err="1" smtClean="0"/>
              <a:t>Therefor</a:t>
            </a:r>
            <a:r>
              <a:rPr lang="en-US" b="1" dirty="0" smtClean="0"/>
              <a:t>   </a:t>
            </a:r>
            <a:r>
              <a:rPr lang="en-US" b="1" dirty="0" err="1" smtClean="0"/>
              <a:t>ds</a:t>
            </a:r>
            <a:r>
              <a:rPr lang="en-US" b="1" dirty="0" smtClean="0"/>
              <a:t>/</a:t>
            </a:r>
            <a:r>
              <a:rPr lang="en-US" b="1" dirty="0" err="1" smtClean="0"/>
              <a:t>dx</a:t>
            </a:r>
            <a:r>
              <a:rPr lang="en-US" b="1" dirty="0" smtClean="0"/>
              <a:t>=</a:t>
            </a:r>
            <a:r>
              <a:rPr lang="en-US" sz="3600" b="1" dirty="0" smtClean="0">
                <a:latin typeface="Modern No. 20"/>
              </a:rPr>
              <a:t>√</a:t>
            </a:r>
            <a:r>
              <a:rPr lang="en-US" b="1" dirty="0" smtClean="0">
                <a:latin typeface="Modern No. 20"/>
              </a:rPr>
              <a:t>(4a^2 +y^2)/4a^2</a:t>
            </a:r>
            <a:endParaRPr lang="en-US" b="1" dirty="0" smtClean="0"/>
          </a:p>
          <a:p>
            <a:endParaRPr lang="en-US" sz="2800" b="1" dirty="0" smtClean="0"/>
          </a:p>
          <a:p>
            <a:endParaRPr lang="en-US" dirty="0" smtClean="0"/>
          </a:p>
          <a:p>
            <a:endParaRPr lang="en-US" dirty="0"/>
          </a:p>
        </p:txBody>
      </p:sp>
      <p:sp>
        <p:nvSpPr>
          <p:cNvPr id="4" name="Minus 3"/>
          <p:cNvSpPr/>
          <p:nvPr/>
        </p:nvSpPr>
        <p:spPr>
          <a:xfrm>
            <a:off x="2143108" y="4643446"/>
            <a:ext cx="1643074" cy="714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ight Arrow 4"/>
          <p:cNvSpPr/>
          <p:nvPr/>
        </p:nvSpPr>
        <p:spPr>
          <a:xfrm>
            <a:off x="3857620" y="4857760"/>
            <a:ext cx="285752" cy="14287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5"/>
          <p:cNvSpPr txBox="1"/>
          <p:nvPr/>
        </p:nvSpPr>
        <p:spPr>
          <a:xfrm>
            <a:off x="4143372" y="4714884"/>
            <a:ext cx="4357718" cy="523220"/>
          </a:xfrm>
          <a:prstGeom prst="rect">
            <a:avLst/>
          </a:prstGeom>
          <a:noFill/>
        </p:spPr>
        <p:txBody>
          <a:bodyPr wrap="square" rtlCol="0">
            <a:spAutoFit/>
          </a:bodyPr>
          <a:lstStyle/>
          <a:p>
            <a:r>
              <a:rPr lang="en-US" b="1" dirty="0" err="1" smtClean="0"/>
              <a:t>ds</a:t>
            </a:r>
            <a:r>
              <a:rPr lang="en-US" b="1" dirty="0" smtClean="0"/>
              <a:t>=1/2a</a:t>
            </a:r>
            <a:r>
              <a:rPr lang="en-US" sz="2800" b="1" dirty="0" smtClean="0">
                <a:latin typeface="Modern No. 20"/>
              </a:rPr>
              <a:t>√</a:t>
            </a:r>
            <a:r>
              <a:rPr lang="en-US" b="1" dirty="0" smtClean="0">
                <a:latin typeface="Modern No. 20"/>
              </a:rPr>
              <a:t>4a^2+y^2 </a:t>
            </a:r>
            <a:r>
              <a:rPr lang="en-US" b="1" dirty="0" err="1" smtClean="0">
                <a:latin typeface="Modern No. 20"/>
              </a:rPr>
              <a:t>dy</a:t>
            </a:r>
            <a:endParaRPr lang="en-US" b="1" dirty="0"/>
          </a:p>
        </p:txBody>
      </p:sp>
      <p:sp>
        <p:nvSpPr>
          <p:cNvPr id="7" name="Minus 6"/>
          <p:cNvSpPr/>
          <p:nvPr/>
        </p:nvSpPr>
        <p:spPr>
          <a:xfrm>
            <a:off x="5000628" y="4786322"/>
            <a:ext cx="1357322" cy="714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TextBox 9"/>
          <p:cNvSpPr txBox="1"/>
          <p:nvPr/>
        </p:nvSpPr>
        <p:spPr>
          <a:xfrm>
            <a:off x="500034" y="5286388"/>
            <a:ext cx="6429420" cy="584775"/>
          </a:xfrm>
          <a:prstGeom prst="rect">
            <a:avLst/>
          </a:prstGeom>
          <a:noFill/>
        </p:spPr>
        <p:txBody>
          <a:bodyPr wrap="square" rtlCol="0">
            <a:spAutoFit/>
          </a:bodyPr>
          <a:lstStyle/>
          <a:p>
            <a:r>
              <a:rPr lang="en-US" b="1" dirty="0" smtClean="0"/>
              <a:t>S= </a:t>
            </a:r>
            <a:r>
              <a:rPr lang="en-US" sz="3200" b="1" dirty="0" smtClean="0">
                <a:latin typeface="Modern No. 20"/>
              </a:rPr>
              <a:t>∫ </a:t>
            </a:r>
            <a:endParaRPr lang="en-US" sz="3200" b="1" dirty="0"/>
          </a:p>
        </p:txBody>
      </p:sp>
      <p:sp>
        <p:nvSpPr>
          <p:cNvPr id="11" name="TextBox 10"/>
          <p:cNvSpPr txBox="1"/>
          <p:nvPr/>
        </p:nvSpPr>
        <p:spPr>
          <a:xfrm>
            <a:off x="785786" y="5072074"/>
            <a:ext cx="651140" cy="369332"/>
          </a:xfrm>
          <a:prstGeom prst="rect">
            <a:avLst/>
          </a:prstGeom>
          <a:noFill/>
        </p:spPr>
        <p:txBody>
          <a:bodyPr wrap="none" rtlCol="0">
            <a:spAutoFit/>
          </a:bodyPr>
          <a:lstStyle/>
          <a:p>
            <a:r>
              <a:rPr lang="en-US" b="1" dirty="0" smtClean="0"/>
              <a:t>Y=2a</a:t>
            </a:r>
            <a:endParaRPr lang="en-US" b="1" dirty="0"/>
          </a:p>
        </p:txBody>
      </p:sp>
      <p:sp>
        <p:nvSpPr>
          <p:cNvPr id="12" name="TextBox 11"/>
          <p:cNvSpPr txBox="1"/>
          <p:nvPr/>
        </p:nvSpPr>
        <p:spPr>
          <a:xfrm>
            <a:off x="785786" y="5715016"/>
            <a:ext cx="785818" cy="369332"/>
          </a:xfrm>
          <a:prstGeom prst="rect">
            <a:avLst/>
          </a:prstGeom>
          <a:noFill/>
        </p:spPr>
        <p:txBody>
          <a:bodyPr wrap="square" rtlCol="0">
            <a:spAutoFit/>
          </a:bodyPr>
          <a:lstStyle/>
          <a:p>
            <a:r>
              <a:rPr lang="en-US" b="1" dirty="0" smtClean="0"/>
              <a:t>Y = 0</a:t>
            </a:r>
            <a:endParaRPr lang="en-US" b="1" dirty="0"/>
          </a:p>
        </p:txBody>
      </p:sp>
      <p:sp>
        <p:nvSpPr>
          <p:cNvPr id="14" name="TextBox 13"/>
          <p:cNvSpPr txBox="1"/>
          <p:nvPr/>
        </p:nvSpPr>
        <p:spPr>
          <a:xfrm>
            <a:off x="1000100" y="5214950"/>
            <a:ext cx="4429156" cy="646331"/>
          </a:xfrm>
          <a:prstGeom prst="rect">
            <a:avLst/>
          </a:prstGeom>
          <a:noFill/>
        </p:spPr>
        <p:txBody>
          <a:bodyPr wrap="square" rtlCol="0">
            <a:spAutoFit/>
          </a:bodyPr>
          <a:lstStyle/>
          <a:p>
            <a:r>
              <a:rPr lang="en-US" dirty="0" smtClean="0"/>
              <a:t>1/2 </a:t>
            </a:r>
            <a:r>
              <a:rPr lang="en-US" sz="3600" dirty="0" smtClean="0">
                <a:latin typeface="Modern No. 20"/>
              </a:rPr>
              <a:t>√</a:t>
            </a:r>
            <a:r>
              <a:rPr lang="en-US" b="1" dirty="0" smtClean="0">
                <a:latin typeface="Modern No. 20"/>
              </a:rPr>
              <a:t>4a^2 +y^2 </a:t>
            </a:r>
            <a:r>
              <a:rPr lang="en-US" b="1" dirty="0" err="1" smtClean="0">
                <a:latin typeface="Modern No. 20"/>
              </a:rPr>
              <a:t>dy</a:t>
            </a:r>
            <a:endParaRPr lang="en-US" b="1" dirty="0"/>
          </a:p>
        </p:txBody>
      </p:sp>
      <p:sp>
        <p:nvSpPr>
          <p:cNvPr id="15" name="Minus 14"/>
          <p:cNvSpPr/>
          <p:nvPr/>
        </p:nvSpPr>
        <p:spPr>
          <a:xfrm>
            <a:off x="1500166" y="5357826"/>
            <a:ext cx="1428760" cy="45719"/>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642918"/>
            <a:ext cx="8643998" cy="769441"/>
          </a:xfrm>
          <a:prstGeom prst="rect">
            <a:avLst/>
          </a:prstGeom>
          <a:noFill/>
        </p:spPr>
        <p:txBody>
          <a:bodyPr wrap="square" rtlCol="0">
            <a:spAutoFit/>
          </a:bodyPr>
          <a:lstStyle/>
          <a:p>
            <a:r>
              <a:rPr lang="en-US" dirty="0" smtClean="0"/>
              <a:t>=</a:t>
            </a:r>
            <a:r>
              <a:rPr lang="en-US" sz="2800" b="1" dirty="0" smtClean="0"/>
              <a:t> ½ </a:t>
            </a:r>
            <a:r>
              <a:rPr lang="en-US" sz="4000" b="1" dirty="0" smtClean="0"/>
              <a:t>[</a:t>
            </a:r>
            <a:r>
              <a:rPr lang="en-US" sz="2000" b="1" dirty="0" smtClean="0"/>
              <a:t>y/2</a:t>
            </a:r>
            <a:r>
              <a:rPr lang="en-US" dirty="0" smtClean="0"/>
              <a:t> </a:t>
            </a:r>
            <a:r>
              <a:rPr lang="en-US" sz="2800" b="1" dirty="0" smtClean="0">
                <a:latin typeface="Modern No. 20"/>
              </a:rPr>
              <a:t>√4a^2 +y^2 + 4a^2 / 2 log 2 {y+ √4a^2 + y^2 }</a:t>
            </a:r>
            <a:r>
              <a:rPr lang="en-US" sz="4400" b="1" dirty="0" smtClean="0">
                <a:latin typeface="Modern No. 20"/>
              </a:rPr>
              <a:t>]</a:t>
            </a:r>
            <a:endParaRPr lang="en-US" sz="2400" b="1" dirty="0"/>
          </a:p>
        </p:txBody>
      </p:sp>
      <p:sp>
        <p:nvSpPr>
          <p:cNvPr id="4" name="TextBox 3"/>
          <p:cNvSpPr txBox="1"/>
          <p:nvPr/>
        </p:nvSpPr>
        <p:spPr>
          <a:xfrm>
            <a:off x="7358082" y="642918"/>
            <a:ext cx="785818" cy="369332"/>
          </a:xfrm>
          <a:prstGeom prst="rect">
            <a:avLst/>
          </a:prstGeom>
          <a:noFill/>
        </p:spPr>
        <p:txBody>
          <a:bodyPr wrap="square" rtlCol="0">
            <a:spAutoFit/>
          </a:bodyPr>
          <a:lstStyle/>
          <a:p>
            <a:r>
              <a:rPr lang="en-US" dirty="0" smtClean="0"/>
              <a:t>2a</a:t>
            </a:r>
            <a:endParaRPr lang="en-US" dirty="0"/>
          </a:p>
        </p:txBody>
      </p:sp>
      <p:sp>
        <p:nvSpPr>
          <p:cNvPr id="5" name="TextBox 4"/>
          <p:cNvSpPr txBox="1"/>
          <p:nvPr/>
        </p:nvSpPr>
        <p:spPr>
          <a:xfrm>
            <a:off x="7358082" y="1000108"/>
            <a:ext cx="301686" cy="369332"/>
          </a:xfrm>
          <a:prstGeom prst="rect">
            <a:avLst/>
          </a:prstGeom>
          <a:noFill/>
        </p:spPr>
        <p:txBody>
          <a:bodyPr wrap="none" rtlCol="0">
            <a:spAutoFit/>
          </a:bodyPr>
          <a:lstStyle/>
          <a:p>
            <a:r>
              <a:rPr lang="en-US" dirty="0" smtClean="0"/>
              <a:t>0</a:t>
            </a:r>
            <a:endParaRPr lang="en-US" dirty="0"/>
          </a:p>
        </p:txBody>
      </p:sp>
      <p:sp>
        <p:nvSpPr>
          <p:cNvPr id="6" name="Minus 5"/>
          <p:cNvSpPr/>
          <p:nvPr/>
        </p:nvSpPr>
        <p:spPr>
          <a:xfrm>
            <a:off x="5500694" y="928670"/>
            <a:ext cx="1500198" cy="714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Minus 6"/>
          <p:cNvSpPr/>
          <p:nvPr/>
        </p:nvSpPr>
        <p:spPr>
          <a:xfrm>
            <a:off x="1428728" y="928670"/>
            <a:ext cx="1643074" cy="45719"/>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7"/>
          <p:cNvSpPr txBox="1"/>
          <p:nvPr/>
        </p:nvSpPr>
        <p:spPr>
          <a:xfrm>
            <a:off x="0" y="1571612"/>
            <a:ext cx="9144064" cy="523220"/>
          </a:xfrm>
          <a:prstGeom prst="rect">
            <a:avLst/>
          </a:prstGeom>
          <a:noFill/>
        </p:spPr>
        <p:txBody>
          <a:bodyPr wrap="square" rtlCol="0">
            <a:spAutoFit/>
          </a:bodyPr>
          <a:lstStyle/>
          <a:p>
            <a:r>
              <a:rPr lang="en-US" dirty="0" smtClean="0"/>
              <a:t>= </a:t>
            </a:r>
            <a:r>
              <a:rPr lang="en-US" sz="2000" b="1" dirty="0" smtClean="0"/>
              <a:t>1 /2a[2a / 2 </a:t>
            </a:r>
            <a:r>
              <a:rPr lang="en-US" sz="2800" b="1" dirty="0" smtClean="0">
                <a:latin typeface="Modern No. 20"/>
              </a:rPr>
              <a:t>√4a^2 +4a^2 + 2a^2 log (2a +√4a^2 +4a^2) -2a^2 log 2a</a:t>
            </a:r>
            <a:endParaRPr lang="en-US" sz="2800" b="1" dirty="0"/>
          </a:p>
        </p:txBody>
      </p:sp>
      <p:sp>
        <p:nvSpPr>
          <p:cNvPr id="9" name="Minus 8"/>
          <p:cNvSpPr/>
          <p:nvPr/>
        </p:nvSpPr>
        <p:spPr>
          <a:xfrm>
            <a:off x="1500166" y="1643050"/>
            <a:ext cx="1928826" cy="714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b="1" dirty="0"/>
          </a:p>
        </p:txBody>
      </p:sp>
      <p:sp>
        <p:nvSpPr>
          <p:cNvPr id="10" name="Minus 9"/>
          <p:cNvSpPr/>
          <p:nvPr/>
        </p:nvSpPr>
        <p:spPr>
          <a:xfrm>
            <a:off x="5286380" y="1643050"/>
            <a:ext cx="1785950" cy="45719"/>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p:cNvSpPr txBox="1"/>
          <p:nvPr/>
        </p:nvSpPr>
        <p:spPr>
          <a:xfrm rot="10800000" flipV="1">
            <a:off x="142844" y="2209048"/>
            <a:ext cx="8501122" cy="523220"/>
          </a:xfrm>
          <a:prstGeom prst="rect">
            <a:avLst/>
          </a:prstGeom>
          <a:noFill/>
        </p:spPr>
        <p:txBody>
          <a:bodyPr wrap="square" rtlCol="0">
            <a:spAutoFit/>
          </a:bodyPr>
          <a:lstStyle/>
          <a:p>
            <a:r>
              <a:rPr lang="en-US" sz="2800" b="1" dirty="0" smtClean="0"/>
              <a:t>= 1 /2a [a.2a </a:t>
            </a:r>
            <a:r>
              <a:rPr lang="en-US" sz="2800" b="1" dirty="0" smtClean="0">
                <a:latin typeface="Modern No. 20"/>
              </a:rPr>
              <a:t>√2 +2a^2 log (2a + 2a √2) -2a^2 log 2a</a:t>
            </a:r>
            <a:endParaRPr lang="en-US" sz="2800" b="1" dirty="0"/>
          </a:p>
        </p:txBody>
      </p:sp>
      <p:sp>
        <p:nvSpPr>
          <p:cNvPr id="13" name="Minus 12"/>
          <p:cNvSpPr/>
          <p:nvPr/>
        </p:nvSpPr>
        <p:spPr>
          <a:xfrm>
            <a:off x="2285984" y="2285992"/>
            <a:ext cx="214314" cy="714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Minus 13"/>
          <p:cNvSpPr/>
          <p:nvPr/>
        </p:nvSpPr>
        <p:spPr>
          <a:xfrm flipH="1">
            <a:off x="5286380" y="2285992"/>
            <a:ext cx="214314" cy="14287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4"/>
          <p:cNvSpPr txBox="1"/>
          <p:nvPr/>
        </p:nvSpPr>
        <p:spPr>
          <a:xfrm>
            <a:off x="285688" y="2857496"/>
            <a:ext cx="8858312" cy="523220"/>
          </a:xfrm>
          <a:prstGeom prst="rect">
            <a:avLst/>
          </a:prstGeom>
          <a:noFill/>
        </p:spPr>
        <p:txBody>
          <a:bodyPr wrap="square" rtlCol="0">
            <a:spAutoFit/>
          </a:bodyPr>
          <a:lstStyle/>
          <a:p>
            <a:r>
              <a:rPr lang="en-US" sz="2800" b="1" dirty="0" smtClean="0"/>
              <a:t>= a[</a:t>
            </a:r>
            <a:r>
              <a:rPr lang="en-US" sz="2800" b="1" dirty="0" smtClean="0">
                <a:latin typeface="Modern No. 20"/>
              </a:rPr>
              <a:t>√2 + log ( 1 +√2)]</a:t>
            </a:r>
            <a:r>
              <a:rPr lang="en-US" dirty="0" smtClean="0">
                <a:latin typeface="Modern No. 20"/>
              </a:rPr>
              <a:t>  </a:t>
            </a:r>
            <a:endParaRPr lang="en-US" dirty="0"/>
          </a:p>
        </p:txBody>
      </p:sp>
      <p:sp>
        <p:nvSpPr>
          <p:cNvPr id="16" name="TextBox 15"/>
          <p:cNvSpPr txBox="1"/>
          <p:nvPr/>
        </p:nvSpPr>
        <p:spPr>
          <a:xfrm>
            <a:off x="214282" y="3786190"/>
            <a:ext cx="8786874" cy="461665"/>
          </a:xfrm>
          <a:prstGeom prst="rect">
            <a:avLst/>
          </a:prstGeom>
          <a:noFill/>
        </p:spPr>
        <p:txBody>
          <a:bodyPr wrap="square" rtlCol="0">
            <a:spAutoFit/>
          </a:bodyPr>
          <a:lstStyle/>
          <a:p>
            <a:r>
              <a:rPr lang="en-US" sz="2400" b="1" dirty="0" smtClean="0">
                <a:solidFill>
                  <a:srgbClr val="7030A0"/>
                </a:solidFill>
              </a:rPr>
              <a:t>7. Length of an arc of a plane curve with parametric equation </a:t>
            </a:r>
            <a:endParaRPr lang="en-US" sz="2400" b="1" dirty="0">
              <a:solidFill>
                <a:srgbClr val="7030A0"/>
              </a:solidFill>
            </a:endParaRPr>
          </a:p>
        </p:txBody>
      </p:sp>
      <p:sp>
        <p:nvSpPr>
          <p:cNvPr id="17" name="Minus 16"/>
          <p:cNvSpPr/>
          <p:nvPr/>
        </p:nvSpPr>
        <p:spPr>
          <a:xfrm>
            <a:off x="-714412" y="4071942"/>
            <a:ext cx="10001320" cy="428628"/>
          </a:xfrm>
          <a:prstGeom prst="mathMinus">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8" name="TextBox 17"/>
          <p:cNvSpPr txBox="1"/>
          <p:nvPr/>
        </p:nvSpPr>
        <p:spPr>
          <a:xfrm>
            <a:off x="571472" y="5143512"/>
            <a:ext cx="8001056" cy="923330"/>
          </a:xfrm>
          <a:prstGeom prst="rect">
            <a:avLst/>
          </a:prstGeom>
          <a:noFill/>
        </p:spPr>
        <p:txBody>
          <a:bodyPr wrap="square" rtlCol="0">
            <a:spAutoFit/>
          </a:bodyPr>
          <a:lstStyle/>
          <a:p>
            <a:r>
              <a:rPr lang="en-US" sz="4000" b="1" dirty="0" smtClean="0"/>
              <a:t>L = </a:t>
            </a:r>
            <a:r>
              <a:rPr lang="en-US" sz="5400" b="1" dirty="0" smtClean="0">
                <a:latin typeface="Modern No. 20"/>
              </a:rPr>
              <a:t>∫√</a:t>
            </a:r>
            <a:r>
              <a:rPr lang="en-US" sz="3200" b="1" dirty="0" smtClean="0">
                <a:latin typeface="Modern No. 20"/>
              </a:rPr>
              <a:t>(</a:t>
            </a:r>
            <a:r>
              <a:rPr lang="en-US" sz="3200" b="1" dirty="0" err="1" smtClean="0">
                <a:latin typeface="Modern No. 20"/>
              </a:rPr>
              <a:t>dx</a:t>
            </a:r>
            <a:r>
              <a:rPr lang="en-US" sz="3600" b="1" dirty="0" smtClean="0">
                <a:latin typeface="Modern No. 20"/>
              </a:rPr>
              <a:t>/</a:t>
            </a:r>
            <a:r>
              <a:rPr lang="en-US" sz="3200" b="1" dirty="0" err="1" smtClean="0">
                <a:latin typeface="Modern No. 20"/>
              </a:rPr>
              <a:t>dt</a:t>
            </a:r>
            <a:r>
              <a:rPr lang="en-US" sz="3200" b="1" dirty="0" smtClean="0">
                <a:latin typeface="Modern No. 20"/>
              </a:rPr>
              <a:t>)^2 + (</a:t>
            </a:r>
            <a:r>
              <a:rPr lang="en-US" sz="3200" b="1" dirty="0" err="1" smtClean="0">
                <a:latin typeface="Modern No. 20"/>
              </a:rPr>
              <a:t>dy</a:t>
            </a:r>
            <a:r>
              <a:rPr lang="en-US" sz="3600" b="1" dirty="0" smtClean="0">
                <a:latin typeface="Modern No. 20"/>
              </a:rPr>
              <a:t>/</a:t>
            </a:r>
            <a:r>
              <a:rPr lang="en-US" sz="3200" b="1" dirty="0" err="1" smtClean="0">
                <a:latin typeface="Modern No. 20"/>
              </a:rPr>
              <a:t>dt</a:t>
            </a:r>
            <a:r>
              <a:rPr lang="en-US" sz="3200" b="1" dirty="0" smtClean="0">
                <a:latin typeface="Modern No. 20"/>
              </a:rPr>
              <a:t>)^2  </a:t>
            </a:r>
            <a:r>
              <a:rPr lang="en-US" sz="3200" b="1" dirty="0" err="1" smtClean="0">
                <a:latin typeface="Modern No. 20"/>
              </a:rPr>
              <a:t>dt</a:t>
            </a:r>
            <a:endParaRPr lang="en-US" sz="4800" b="1" dirty="0"/>
          </a:p>
        </p:txBody>
      </p:sp>
      <p:sp>
        <p:nvSpPr>
          <p:cNvPr id="19" name="Minus 18"/>
          <p:cNvSpPr/>
          <p:nvPr/>
        </p:nvSpPr>
        <p:spPr>
          <a:xfrm>
            <a:off x="1357290" y="5357826"/>
            <a:ext cx="3857652" cy="714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TextBox 19"/>
          <p:cNvSpPr txBox="1"/>
          <p:nvPr/>
        </p:nvSpPr>
        <p:spPr>
          <a:xfrm>
            <a:off x="1428728" y="5000636"/>
            <a:ext cx="428628" cy="400110"/>
          </a:xfrm>
          <a:prstGeom prst="rect">
            <a:avLst/>
          </a:prstGeom>
          <a:noFill/>
        </p:spPr>
        <p:txBody>
          <a:bodyPr wrap="square" rtlCol="0">
            <a:spAutoFit/>
          </a:bodyPr>
          <a:lstStyle/>
          <a:p>
            <a:r>
              <a:rPr lang="en-US" sz="2000" b="1" dirty="0" smtClean="0"/>
              <a:t>b</a:t>
            </a:r>
            <a:endParaRPr lang="en-US" sz="2000" b="1" dirty="0"/>
          </a:p>
        </p:txBody>
      </p:sp>
      <p:sp>
        <p:nvSpPr>
          <p:cNvPr id="21" name="TextBox 20"/>
          <p:cNvSpPr txBox="1"/>
          <p:nvPr/>
        </p:nvSpPr>
        <p:spPr>
          <a:xfrm>
            <a:off x="1357290" y="5857892"/>
            <a:ext cx="311304" cy="400110"/>
          </a:xfrm>
          <a:prstGeom prst="rect">
            <a:avLst/>
          </a:prstGeom>
          <a:noFill/>
        </p:spPr>
        <p:txBody>
          <a:bodyPr wrap="square" rtlCol="0">
            <a:spAutoFit/>
          </a:bodyPr>
          <a:lstStyle/>
          <a:p>
            <a:r>
              <a:rPr lang="en-US" sz="2000" b="1" dirty="0" smtClean="0"/>
              <a:t>a</a:t>
            </a:r>
            <a:endParaRPr lang="en-US"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0042"/>
            <a:ext cx="9144000" cy="461665"/>
          </a:xfrm>
          <a:prstGeom prst="rect">
            <a:avLst/>
          </a:prstGeom>
        </p:spPr>
        <p:txBody>
          <a:bodyPr wrap="square">
            <a:spAutoFit/>
          </a:bodyPr>
          <a:lstStyle/>
          <a:p>
            <a:r>
              <a:rPr lang="en-US" sz="2400" b="1" dirty="0" smtClean="0">
                <a:solidFill>
                  <a:srgbClr val="7030A0"/>
                </a:solidFill>
              </a:rPr>
              <a:t>Question :-</a:t>
            </a:r>
            <a:r>
              <a:rPr lang="en-US" sz="2400" b="1" dirty="0" smtClean="0"/>
              <a:t>Find the entire length of the </a:t>
            </a:r>
            <a:r>
              <a:rPr lang="en-US" sz="2400" b="1" dirty="0" err="1" smtClean="0"/>
              <a:t>astroid</a:t>
            </a:r>
            <a:r>
              <a:rPr lang="en-US" sz="2400" b="1" dirty="0" smtClean="0"/>
              <a:t>  x^2/3 +y^2/3 =a^2/3</a:t>
            </a:r>
          </a:p>
        </p:txBody>
      </p:sp>
      <p:sp>
        <p:nvSpPr>
          <p:cNvPr id="3" name="TextBox 2"/>
          <p:cNvSpPr txBox="1"/>
          <p:nvPr/>
        </p:nvSpPr>
        <p:spPr>
          <a:xfrm>
            <a:off x="0" y="1285860"/>
            <a:ext cx="6215074" cy="5940088"/>
          </a:xfrm>
          <a:prstGeom prst="rect">
            <a:avLst/>
          </a:prstGeom>
          <a:noFill/>
        </p:spPr>
        <p:txBody>
          <a:bodyPr wrap="square" rtlCol="0">
            <a:spAutoFit/>
          </a:bodyPr>
          <a:lstStyle/>
          <a:p>
            <a:r>
              <a:rPr lang="en-US" sz="2400" b="1" dirty="0" smtClean="0">
                <a:solidFill>
                  <a:srgbClr val="7030A0"/>
                </a:solidFill>
              </a:rPr>
              <a:t> Solution :- </a:t>
            </a:r>
            <a:r>
              <a:rPr lang="en-US" sz="2400" b="1" dirty="0" smtClean="0"/>
              <a:t>Here </a:t>
            </a:r>
            <a:r>
              <a:rPr lang="en-US" b="1" dirty="0" smtClean="0"/>
              <a:t> </a:t>
            </a:r>
            <a:r>
              <a:rPr lang="en-US" sz="2000" b="1" dirty="0" smtClean="0"/>
              <a:t>X</a:t>
            </a:r>
            <a:r>
              <a:rPr lang="en-US" b="1" dirty="0" smtClean="0"/>
              <a:t>^2/3</a:t>
            </a:r>
            <a:r>
              <a:rPr lang="en-US" sz="2000" b="1" dirty="0" smtClean="0"/>
              <a:t> </a:t>
            </a:r>
            <a:r>
              <a:rPr lang="en-US" b="1" dirty="0" smtClean="0"/>
              <a:t>+y ^2/3 = a^2/3 …………. (!)</a:t>
            </a:r>
          </a:p>
          <a:p>
            <a:r>
              <a:rPr lang="en-US" sz="2400" b="1" dirty="0" smtClean="0">
                <a:solidFill>
                  <a:srgbClr val="7030A0"/>
                </a:solidFill>
              </a:rPr>
              <a:t>                    </a:t>
            </a:r>
          </a:p>
          <a:p>
            <a:r>
              <a:rPr lang="en-US" sz="2400" b="1" dirty="0" smtClean="0">
                <a:solidFill>
                  <a:srgbClr val="7030A0"/>
                </a:solidFill>
              </a:rPr>
              <a:t>                     </a:t>
            </a:r>
            <a:r>
              <a:rPr lang="en-US" sz="2400" b="1" dirty="0" smtClean="0"/>
              <a:t>diff. </a:t>
            </a:r>
            <a:r>
              <a:rPr lang="en-US" sz="2400" b="1" dirty="0" err="1" smtClean="0"/>
              <a:t>w.r.t</a:t>
            </a:r>
            <a:r>
              <a:rPr lang="en-US" sz="2400" b="1" dirty="0" smtClean="0"/>
              <a:t>. ‘ x’ we get </a:t>
            </a:r>
          </a:p>
          <a:p>
            <a:r>
              <a:rPr lang="en-US" sz="2400" b="1" dirty="0" smtClean="0">
                <a:solidFill>
                  <a:srgbClr val="7030A0"/>
                </a:solidFill>
              </a:rPr>
              <a:t>                    </a:t>
            </a:r>
          </a:p>
          <a:p>
            <a:r>
              <a:rPr lang="en-US" sz="2400" b="1" dirty="0" smtClean="0">
                <a:solidFill>
                  <a:srgbClr val="7030A0"/>
                </a:solidFill>
              </a:rPr>
              <a:t>                     </a:t>
            </a:r>
            <a:r>
              <a:rPr lang="en-US" sz="2400" b="1" dirty="0" smtClean="0"/>
              <a:t>2/3 </a:t>
            </a:r>
            <a:r>
              <a:rPr lang="en-US" sz="3600" b="1" dirty="0" smtClean="0"/>
              <a:t>x</a:t>
            </a:r>
            <a:r>
              <a:rPr lang="en-US" sz="2000" dirty="0" smtClean="0"/>
              <a:t>^(-1/3</a:t>
            </a:r>
            <a:r>
              <a:rPr lang="en-US" sz="2400" dirty="0" smtClean="0"/>
              <a:t>)   </a:t>
            </a:r>
            <a:r>
              <a:rPr lang="en-US" sz="2400" b="1" dirty="0" smtClean="0"/>
              <a:t>+ 2/3 </a:t>
            </a:r>
            <a:r>
              <a:rPr lang="en-US" sz="3200" b="1" dirty="0" smtClean="0"/>
              <a:t>y</a:t>
            </a:r>
            <a:r>
              <a:rPr lang="en-US" sz="2400" dirty="0" smtClean="0"/>
              <a:t>^(-1/3) </a:t>
            </a:r>
            <a:r>
              <a:rPr lang="en-US" sz="2400" b="1" dirty="0" smtClean="0"/>
              <a:t>= 0 </a:t>
            </a:r>
          </a:p>
          <a:p>
            <a:r>
              <a:rPr lang="en-US" sz="2400" b="1" dirty="0" smtClean="0"/>
              <a:t>          </a:t>
            </a:r>
          </a:p>
          <a:p>
            <a:r>
              <a:rPr lang="en-US" sz="2400" b="1" dirty="0" smtClean="0"/>
              <a:t>                      </a:t>
            </a:r>
            <a:r>
              <a:rPr lang="en-US" sz="2400" b="1" dirty="0" err="1" smtClean="0"/>
              <a:t>dy</a:t>
            </a:r>
            <a:r>
              <a:rPr lang="en-US" sz="2400" b="1" dirty="0" smtClean="0"/>
              <a:t>/</a:t>
            </a:r>
            <a:r>
              <a:rPr lang="en-US" sz="2400" b="1" dirty="0" err="1" smtClean="0"/>
              <a:t>dx</a:t>
            </a:r>
            <a:r>
              <a:rPr lang="en-US" sz="2400" b="1" dirty="0" smtClean="0"/>
              <a:t> = - </a:t>
            </a:r>
            <a:r>
              <a:rPr lang="en-US" sz="2800" b="1" dirty="0" smtClean="0"/>
              <a:t>( y/x)^</a:t>
            </a:r>
            <a:r>
              <a:rPr lang="en-US" sz="2400" b="1" dirty="0" smtClean="0"/>
              <a:t>1/3</a:t>
            </a:r>
          </a:p>
          <a:p>
            <a:r>
              <a:rPr lang="en-US" sz="2400" b="1" dirty="0" smtClean="0"/>
              <a:t>     </a:t>
            </a:r>
          </a:p>
          <a:p>
            <a:r>
              <a:rPr lang="en-US" sz="2400" b="1" dirty="0" smtClean="0"/>
              <a:t>                     (</a:t>
            </a:r>
            <a:r>
              <a:rPr lang="en-US" sz="2400" b="1" dirty="0" err="1" smtClean="0"/>
              <a:t>dy</a:t>
            </a:r>
            <a:r>
              <a:rPr lang="en-US" sz="2400" b="1" dirty="0" smtClean="0"/>
              <a:t>/</a:t>
            </a:r>
            <a:r>
              <a:rPr lang="en-US" sz="2400" b="1" dirty="0" err="1" smtClean="0"/>
              <a:t>dx</a:t>
            </a:r>
            <a:r>
              <a:rPr lang="en-US" sz="2400" b="1" dirty="0" smtClean="0"/>
              <a:t>)^2 = y^(2/3) / </a:t>
            </a:r>
            <a:r>
              <a:rPr lang="en-US" sz="2800" b="1" dirty="0" smtClean="0"/>
              <a:t>x</a:t>
            </a:r>
            <a:r>
              <a:rPr lang="en-US" sz="2400" b="1" dirty="0" smtClean="0"/>
              <a:t>^(2/3) </a:t>
            </a:r>
          </a:p>
          <a:p>
            <a:endParaRPr lang="en-US" sz="2400" b="1" dirty="0" smtClean="0"/>
          </a:p>
          <a:p>
            <a:r>
              <a:rPr lang="en-US" sz="2400" b="1" dirty="0" smtClean="0"/>
              <a:t>                    1+ (</a:t>
            </a:r>
            <a:r>
              <a:rPr lang="en-US" sz="2400" b="1" dirty="0" err="1" smtClean="0"/>
              <a:t>dy</a:t>
            </a:r>
            <a:r>
              <a:rPr lang="en-US" sz="2400" b="1" dirty="0" smtClean="0"/>
              <a:t>/</a:t>
            </a:r>
            <a:r>
              <a:rPr lang="en-US" sz="2400" b="1" dirty="0" err="1" smtClean="0"/>
              <a:t>dx</a:t>
            </a:r>
            <a:r>
              <a:rPr lang="en-US" sz="2400" b="1" dirty="0" smtClean="0"/>
              <a:t>) = 1+ y^(2/3) / x^(2/3) </a:t>
            </a:r>
          </a:p>
          <a:p>
            <a:endParaRPr lang="en-US" sz="2400" b="1" dirty="0" smtClean="0"/>
          </a:p>
          <a:p>
            <a:r>
              <a:rPr lang="en-US" sz="2400" b="1" dirty="0" smtClean="0"/>
              <a:t>                    using </a:t>
            </a:r>
            <a:r>
              <a:rPr lang="en-US" sz="2400" b="1" dirty="0" err="1" smtClean="0"/>
              <a:t>eqn</a:t>
            </a:r>
            <a:r>
              <a:rPr lang="en-US" sz="2400" b="1" dirty="0" smtClean="0"/>
              <a:t> (1) we get </a:t>
            </a:r>
          </a:p>
          <a:p>
            <a:endParaRPr lang="en-US" sz="2400" b="1" dirty="0" smtClean="0"/>
          </a:p>
          <a:p>
            <a:r>
              <a:rPr lang="en-US" sz="2400" b="1" dirty="0" smtClean="0"/>
              <a:t>         </a:t>
            </a:r>
          </a:p>
        </p:txBody>
      </p:sp>
      <p:pic>
        <p:nvPicPr>
          <p:cNvPr id="2050" name="Picture 2"/>
          <p:cNvPicPr>
            <a:picLocks noChangeAspect="1" noChangeArrowheads="1"/>
          </p:cNvPicPr>
          <p:nvPr/>
        </p:nvPicPr>
        <p:blipFill>
          <a:blip r:embed="rId2" cstate="print"/>
          <a:srcRect/>
          <a:stretch>
            <a:fillRect/>
          </a:stretch>
        </p:blipFill>
        <p:spPr bwMode="auto">
          <a:xfrm>
            <a:off x="6143636" y="1071546"/>
            <a:ext cx="2786082" cy="2071702"/>
          </a:xfrm>
          <a:prstGeom prst="rect">
            <a:avLst/>
          </a:prstGeom>
          <a:noFill/>
          <a:ln w="9525">
            <a:solidFill>
              <a:srgbClr val="FFFF00"/>
            </a:solid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57166"/>
            <a:ext cx="8929718" cy="9664184"/>
          </a:xfrm>
          <a:prstGeom prst="rect">
            <a:avLst/>
          </a:prstGeom>
          <a:solidFill>
            <a:schemeClr val="bg1"/>
          </a:solidFill>
        </p:spPr>
        <p:txBody>
          <a:bodyPr wrap="square" rtlCol="0">
            <a:spAutoFit/>
          </a:bodyPr>
          <a:lstStyle/>
          <a:p>
            <a:r>
              <a:rPr lang="en-US" dirty="0" smtClean="0"/>
              <a:t>    </a:t>
            </a:r>
            <a:r>
              <a:rPr lang="en-US" sz="2400" b="1" dirty="0" smtClean="0"/>
              <a:t>1+ (</a:t>
            </a:r>
            <a:r>
              <a:rPr lang="en-US" sz="2400" b="1" dirty="0" err="1" smtClean="0"/>
              <a:t>dy</a:t>
            </a:r>
            <a:r>
              <a:rPr lang="en-US" sz="2400" b="1" dirty="0" smtClean="0"/>
              <a:t>/</a:t>
            </a:r>
            <a:r>
              <a:rPr lang="en-US" sz="2400" b="1" dirty="0" err="1" smtClean="0"/>
              <a:t>dx</a:t>
            </a:r>
            <a:r>
              <a:rPr lang="en-US" sz="2400" b="1" dirty="0" smtClean="0"/>
              <a:t>) = 1+ a^2/3 /x^2/3 = a^2/3 x^-2/3 </a:t>
            </a:r>
          </a:p>
          <a:p>
            <a:endParaRPr lang="en-US" dirty="0" smtClean="0"/>
          </a:p>
          <a:p>
            <a:r>
              <a:rPr lang="en-US" dirty="0" smtClean="0"/>
              <a:t>      </a:t>
            </a:r>
            <a:r>
              <a:rPr lang="en-US" sz="2400" b="1" dirty="0" smtClean="0"/>
              <a:t>The entire length of </a:t>
            </a:r>
            <a:r>
              <a:rPr lang="en-US" sz="2400" b="1" dirty="0" err="1" smtClean="0"/>
              <a:t>astroid</a:t>
            </a:r>
            <a:r>
              <a:rPr lang="en-US" sz="2400" b="1" dirty="0" smtClean="0"/>
              <a:t> is </a:t>
            </a:r>
          </a:p>
          <a:p>
            <a:r>
              <a:rPr lang="en-US" sz="2400" b="1" dirty="0" smtClean="0"/>
              <a:t>                                            </a:t>
            </a:r>
          </a:p>
          <a:p>
            <a:r>
              <a:rPr lang="en-US" dirty="0" smtClean="0"/>
              <a:t>                           </a:t>
            </a:r>
            <a:r>
              <a:rPr lang="en-US" sz="2800" b="1" dirty="0" smtClean="0"/>
              <a:t>4 arc AB = 4 </a:t>
            </a:r>
            <a:r>
              <a:rPr lang="en-US" sz="5400" b="1" dirty="0" smtClean="0">
                <a:latin typeface="Modern No. 20"/>
              </a:rPr>
              <a:t>∫</a:t>
            </a:r>
            <a:r>
              <a:rPr lang="en-US" sz="6000" b="1" dirty="0" smtClean="0">
                <a:latin typeface="Modern No. 20"/>
              </a:rPr>
              <a:t>√</a:t>
            </a:r>
            <a:r>
              <a:rPr lang="en-US" sz="2800" b="1" dirty="0" smtClean="0">
                <a:latin typeface="Modern No. 20"/>
              </a:rPr>
              <a:t> 1+ ( </a:t>
            </a:r>
            <a:r>
              <a:rPr lang="en-US" sz="2800" b="1" dirty="0" err="1" smtClean="0">
                <a:latin typeface="Modern No. 20"/>
              </a:rPr>
              <a:t>dy</a:t>
            </a:r>
            <a:r>
              <a:rPr lang="en-US" sz="2800" b="1" dirty="0" smtClean="0">
                <a:latin typeface="Modern No. 20"/>
              </a:rPr>
              <a:t>/</a:t>
            </a:r>
            <a:r>
              <a:rPr lang="en-US" sz="2800" b="1" dirty="0" err="1" smtClean="0">
                <a:latin typeface="Modern No. 20"/>
              </a:rPr>
              <a:t>dx</a:t>
            </a:r>
            <a:r>
              <a:rPr lang="en-US" sz="2800" b="1" dirty="0" smtClean="0">
                <a:latin typeface="Modern No. 20"/>
              </a:rPr>
              <a:t>)^2   </a:t>
            </a:r>
            <a:r>
              <a:rPr lang="en-US" sz="2800" b="1" dirty="0" err="1" smtClean="0">
                <a:latin typeface="Modern No. 20"/>
              </a:rPr>
              <a:t>dx</a:t>
            </a:r>
            <a:endParaRPr lang="en-US" sz="2800" b="1" dirty="0" smtClean="0">
              <a:latin typeface="Modern No. 20"/>
            </a:endParaRPr>
          </a:p>
          <a:p>
            <a:endParaRPr lang="en-US" sz="2800" b="1" dirty="0" smtClean="0">
              <a:latin typeface="Modern No. 20"/>
            </a:endParaRPr>
          </a:p>
          <a:p>
            <a:r>
              <a:rPr lang="en-US" sz="2400" b="1" dirty="0" smtClean="0">
                <a:latin typeface="Modern No. 20"/>
              </a:rPr>
              <a:t>                       </a:t>
            </a:r>
            <a:r>
              <a:rPr lang="en-US" sz="3600" b="1" dirty="0" smtClean="0">
                <a:latin typeface="Modern No. 20"/>
              </a:rPr>
              <a:t>= 4 </a:t>
            </a:r>
            <a:r>
              <a:rPr lang="en-US" sz="2400" b="1" dirty="0" smtClean="0">
                <a:latin typeface="Modern No. 20"/>
              </a:rPr>
              <a:t>∫ </a:t>
            </a:r>
            <a:r>
              <a:rPr lang="en-US" sz="2400" b="1" dirty="0" smtClean="0"/>
              <a:t>a^2/3 x^-2/3 </a:t>
            </a:r>
            <a:r>
              <a:rPr lang="en-US" sz="2400" b="1" dirty="0" err="1" smtClean="0"/>
              <a:t>dx</a:t>
            </a:r>
            <a:r>
              <a:rPr lang="en-US" sz="2400" b="1" dirty="0" smtClean="0"/>
              <a:t> </a:t>
            </a:r>
          </a:p>
          <a:p>
            <a:endParaRPr lang="en-US" sz="2400" b="1" dirty="0" smtClean="0"/>
          </a:p>
          <a:p>
            <a:r>
              <a:rPr lang="en-US" sz="2400" b="1" dirty="0" smtClean="0"/>
              <a:t>                          = 4 a^1/3 </a:t>
            </a:r>
            <a:r>
              <a:rPr lang="en-US" sz="4800" b="1" dirty="0" smtClean="0"/>
              <a:t>[ </a:t>
            </a:r>
            <a:r>
              <a:rPr lang="en-US" sz="2800" b="1" dirty="0" smtClean="0"/>
              <a:t>x</a:t>
            </a:r>
            <a:r>
              <a:rPr lang="en-US" sz="2400" dirty="0" smtClean="0"/>
              <a:t>^(2/3) </a:t>
            </a:r>
            <a:r>
              <a:rPr lang="en-US" sz="2400" b="1" dirty="0" smtClean="0"/>
              <a:t>/ 2/3 </a:t>
            </a:r>
            <a:r>
              <a:rPr lang="en-US" sz="4800" b="1" dirty="0" smtClean="0"/>
              <a:t>]</a:t>
            </a:r>
          </a:p>
          <a:p>
            <a:r>
              <a:rPr lang="en-US" sz="4800" b="1" dirty="0" smtClean="0"/>
              <a:t>             </a:t>
            </a:r>
            <a:r>
              <a:rPr lang="en-US" sz="4800" b="1" dirty="0" smtClean="0"/>
              <a:t> </a:t>
            </a:r>
            <a:r>
              <a:rPr lang="en-US" sz="4800" b="1" dirty="0" smtClean="0"/>
              <a:t>= </a:t>
            </a:r>
            <a:r>
              <a:rPr lang="en-US" sz="2800" b="1" dirty="0" smtClean="0"/>
              <a:t>4a</a:t>
            </a:r>
            <a:r>
              <a:rPr lang="en-US" sz="2000" dirty="0" smtClean="0"/>
              <a:t>^1/2</a:t>
            </a:r>
            <a:r>
              <a:rPr lang="en-US" sz="2800" b="1" dirty="0" smtClean="0"/>
              <a:t> (a^2/3 / 2/3 </a:t>
            </a:r>
            <a:r>
              <a:rPr lang="en-US" sz="2800" b="1" dirty="0" smtClean="0"/>
              <a:t> </a:t>
            </a:r>
            <a:r>
              <a:rPr lang="en-US" sz="2800" b="1" dirty="0" smtClean="0"/>
              <a:t>   </a:t>
            </a:r>
            <a:r>
              <a:rPr lang="en-US" sz="3600" b="1" dirty="0" smtClean="0"/>
              <a:t> </a:t>
            </a:r>
            <a:r>
              <a:rPr lang="en-US" sz="3600" b="1" dirty="0" smtClean="0"/>
              <a:t>= 6a </a:t>
            </a:r>
            <a:endParaRPr lang="en-US" sz="7200" b="1" dirty="0" smtClean="0"/>
          </a:p>
          <a:p>
            <a:endParaRPr lang="en-US" sz="4800" b="1" dirty="0" smtClean="0"/>
          </a:p>
          <a:p>
            <a:r>
              <a:rPr lang="en-US" sz="4800" b="1" dirty="0" smtClean="0"/>
              <a:t>               </a:t>
            </a:r>
            <a:endParaRPr lang="en-US" sz="2400" b="1" dirty="0" smtClean="0"/>
          </a:p>
          <a:p>
            <a:endParaRPr lang="en-US" sz="2400" b="1" dirty="0" smtClean="0">
              <a:latin typeface="Modern No. 20"/>
            </a:endParaRPr>
          </a:p>
          <a:p>
            <a:endParaRPr lang="en-US" sz="2800" b="1" dirty="0" smtClean="0">
              <a:latin typeface="Modern No. 20"/>
            </a:endParaRPr>
          </a:p>
          <a:p>
            <a:r>
              <a:rPr lang="en-US" sz="2800" b="1" dirty="0" smtClean="0">
                <a:latin typeface="Modern No. 20"/>
              </a:rPr>
              <a:t>                  </a:t>
            </a:r>
          </a:p>
          <a:p>
            <a:endParaRPr lang="en-US" sz="2800" b="1" dirty="0" smtClean="0">
              <a:latin typeface="Modern No. 20"/>
            </a:endParaRPr>
          </a:p>
          <a:p>
            <a:r>
              <a:rPr lang="en-US" sz="2800" b="1" dirty="0" smtClean="0">
                <a:latin typeface="Modern No. 20"/>
              </a:rPr>
              <a:t>                     </a:t>
            </a:r>
          </a:p>
          <a:p>
            <a:endParaRPr lang="en-US" sz="2800" b="1" dirty="0" smtClean="0">
              <a:latin typeface="Modern No. 20"/>
            </a:endParaRPr>
          </a:p>
          <a:p>
            <a:r>
              <a:rPr lang="en-US" sz="2800" b="1" dirty="0" smtClean="0">
                <a:latin typeface="Modern No. 20"/>
              </a:rPr>
              <a:t>             </a:t>
            </a:r>
            <a:endParaRPr lang="en-US" sz="2800" b="1" dirty="0"/>
          </a:p>
        </p:txBody>
      </p:sp>
      <p:sp>
        <p:nvSpPr>
          <p:cNvPr id="4" name="Minus 3"/>
          <p:cNvSpPr/>
          <p:nvPr/>
        </p:nvSpPr>
        <p:spPr>
          <a:xfrm>
            <a:off x="3643306" y="1928802"/>
            <a:ext cx="2643206" cy="14287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p:cNvSpPr txBox="1"/>
          <p:nvPr/>
        </p:nvSpPr>
        <p:spPr>
          <a:xfrm>
            <a:off x="3357554" y="1571612"/>
            <a:ext cx="1143008" cy="461665"/>
          </a:xfrm>
          <a:prstGeom prst="rect">
            <a:avLst/>
          </a:prstGeom>
          <a:noFill/>
        </p:spPr>
        <p:txBody>
          <a:bodyPr wrap="square" rtlCol="0">
            <a:spAutoFit/>
          </a:bodyPr>
          <a:lstStyle/>
          <a:p>
            <a:r>
              <a:rPr lang="en-US" sz="2400" b="1" dirty="0" smtClean="0"/>
              <a:t>0</a:t>
            </a:r>
            <a:endParaRPr lang="en-US" sz="2400" b="1" dirty="0"/>
          </a:p>
        </p:txBody>
      </p:sp>
      <p:sp>
        <p:nvSpPr>
          <p:cNvPr id="6" name="TextBox 5"/>
          <p:cNvSpPr txBox="1"/>
          <p:nvPr/>
        </p:nvSpPr>
        <p:spPr>
          <a:xfrm>
            <a:off x="3357554" y="2428868"/>
            <a:ext cx="357190" cy="461665"/>
          </a:xfrm>
          <a:prstGeom prst="rect">
            <a:avLst/>
          </a:prstGeom>
          <a:noFill/>
        </p:spPr>
        <p:txBody>
          <a:bodyPr wrap="square" rtlCol="0">
            <a:spAutoFit/>
          </a:bodyPr>
          <a:lstStyle/>
          <a:p>
            <a:r>
              <a:rPr lang="en-US" sz="2400" b="1" dirty="0" smtClean="0"/>
              <a:t>a</a:t>
            </a:r>
            <a:endParaRPr lang="en-US" sz="2400" b="1" dirty="0"/>
          </a:p>
        </p:txBody>
      </p:sp>
      <p:sp>
        <p:nvSpPr>
          <p:cNvPr id="9" name="TextBox 8"/>
          <p:cNvSpPr txBox="1"/>
          <p:nvPr/>
        </p:nvSpPr>
        <p:spPr>
          <a:xfrm>
            <a:off x="5143504" y="4500570"/>
            <a:ext cx="428628" cy="461665"/>
          </a:xfrm>
          <a:prstGeom prst="rect">
            <a:avLst/>
          </a:prstGeom>
          <a:noFill/>
        </p:spPr>
        <p:txBody>
          <a:bodyPr wrap="square" rtlCol="0">
            <a:spAutoFit/>
          </a:bodyPr>
          <a:lstStyle/>
          <a:p>
            <a:r>
              <a:rPr lang="en-US" sz="2400" b="1" dirty="0" smtClean="0"/>
              <a:t>a</a:t>
            </a:r>
            <a:endParaRPr lang="en-US" sz="2400" b="1" dirty="0"/>
          </a:p>
        </p:txBody>
      </p:sp>
      <p:sp>
        <p:nvSpPr>
          <p:cNvPr id="10" name="TextBox 9"/>
          <p:cNvSpPr txBox="1"/>
          <p:nvPr/>
        </p:nvSpPr>
        <p:spPr>
          <a:xfrm>
            <a:off x="5214942" y="3857628"/>
            <a:ext cx="142876" cy="400110"/>
          </a:xfrm>
          <a:prstGeom prst="rect">
            <a:avLst/>
          </a:prstGeom>
          <a:noFill/>
        </p:spPr>
        <p:txBody>
          <a:bodyPr wrap="square" rtlCol="0">
            <a:spAutoFit/>
          </a:bodyPr>
          <a:lstStyle/>
          <a:p>
            <a:r>
              <a:rPr lang="en-US" sz="2000" b="1" dirty="0" smtClean="0"/>
              <a:t>0</a:t>
            </a:r>
            <a:endParaRPr lang="en-US" sz="2000" b="1" dirty="0"/>
          </a:p>
        </p:txBody>
      </p:sp>
    </p:spTree>
  </p:cSld>
  <p:clrMapOvr>
    <a:masterClrMapping/>
  </p:clrMapOvr>
</p:sld>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433</TotalTime>
  <Words>910</Words>
  <Application>Microsoft Office PowerPoint</Application>
  <PresentationFormat>On-screen Show (4:3)</PresentationFormat>
  <Paragraphs>129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Mohit Kumar</dc:creator>
  <cp:lastModifiedBy>Mohit Kumar</cp:lastModifiedBy>
  <cp:revision>55</cp:revision>
  <dcterms:created xsi:type="dcterms:W3CDTF">2022-02-13T05:35:50Z</dcterms:created>
  <dcterms:modified xsi:type="dcterms:W3CDTF">2022-02-19T03:23:12Z</dcterms:modified>
</cp:coreProperties>
</file>